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embeddings/Microsoft_Equation1.bin" ContentType="application/vnd.openxmlformats-officedocument.oleObject"/>
  <Override PartName="/ppt/embeddings/Microsoft_Equation2.bin" ContentType="application/vnd.openxmlformats-officedocument.oleObject"/>
  <Override PartName="/ppt/embeddings/Microsoft_Equation3.bin" ContentType="application/vnd.openxmlformats-officedocument.oleObject"/>
  <Override PartName="/ppt/embeddings/Microsoft_Equation4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0"/>
  </p:notesMasterIdLst>
  <p:sldIdLst>
    <p:sldId id="256" r:id="rId2"/>
    <p:sldId id="258" r:id="rId3"/>
    <p:sldId id="278" r:id="rId4"/>
    <p:sldId id="279" r:id="rId5"/>
    <p:sldId id="259" r:id="rId6"/>
    <p:sldId id="260" r:id="rId7"/>
    <p:sldId id="288" r:id="rId8"/>
    <p:sldId id="289" r:id="rId9"/>
    <p:sldId id="290" r:id="rId10"/>
    <p:sldId id="291" r:id="rId11"/>
    <p:sldId id="261" r:id="rId12"/>
    <p:sldId id="262" r:id="rId13"/>
    <p:sldId id="263" r:id="rId14"/>
    <p:sldId id="264" r:id="rId15"/>
    <p:sldId id="265" r:id="rId16"/>
    <p:sldId id="266" r:id="rId17"/>
    <p:sldId id="280" r:id="rId18"/>
    <p:sldId id="287" r:id="rId19"/>
    <p:sldId id="281" r:id="rId20"/>
    <p:sldId id="282" r:id="rId21"/>
    <p:sldId id="283" r:id="rId22"/>
    <p:sldId id="284" r:id="rId23"/>
    <p:sldId id="267" r:id="rId24"/>
    <p:sldId id="269" r:id="rId25"/>
    <p:sldId id="270" r:id="rId26"/>
    <p:sldId id="293" r:id="rId27"/>
    <p:sldId id="277" r:id="rId28"/>
    <p:sldId id="276" r:id="rId2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>
        <p:scale>
          <a:sx n="94" d="100"/>
          <a:sy n="94" d="100"/>
        </p:scale>
        <p:origin x="-1528" y="-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notesMaster" Target="notesMasters/notesMaster1.xml"/><Relationship Id="rId31" Type="http://schemas.openxmlformats.org/officeDocument/2006/relationships/printerSettings" Target="printerSettings/printerSettings1.bin"/><Relationship Id="rId32" Type="http://schemas.openxmlformats.org/officeDocument/2006/relationships/presProps" Target="presProps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viewProps" Target="viewProps.xml"/><Relationship Id="rId34" Type="http://schemas.openxmlformats.org/officeDocument/2006/relationships/theme" Target="theme/theme1.xml"/><Relationship Id="rId3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Relationship Id="rId2" Type="http://schemas.openxmlformats.org/officeDocument/2006/relationships/image" Target="../media/image13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06D35B-C002-CD41-975A-136C973CAD57}" type="datetimeFigureOut">
              <a:rPr lang="en-US" smtClean="0"/>
              <a:t>8/1/15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E30A29-8AC6-BE4F-B228-38E746AC40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28532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pic>
        <p:nvPicPr>
          <p:cNvPr id="7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12837"/>
            <a:ext cx="9217025" cy="203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95412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04840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525" y="-12700"/>
            <a:ext cx="9153525" cy="67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5810"/>
            <a:ext cx="8229600" cy="45578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799" y="868082"/>
            <a:ext cx="8500533" cy="534744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27082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licker Ques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525" y="-12700"/>
            <a:ext cx="9153525" cy="67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5810"/>
            <a:ext cx="8229600" cy="45578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7867" y="898394"/>
            <a:ext cx="8551333" cy="5227769"/>
          </a:xfrm>
          <a:prstGeom prst="rect">
            <a:avLst/>
          </a:prstGeom>
        </p:spPr>
        <p:txBody>
          <a:bodyPr/>
          <a:lstStyle>
            <a:lvl1pPr marL="514350" indent="-514350">
              <a:buFont typeface="+mj-lt"/>
              <a:buAutoNum type="arabicPeriod"/>
              <a:defRPr/>
            </a:lvl1pPr>
            <a:lvl2pPr>
              <a:buFont typeface="+mj-lt"/>
              <a:buAutoNum type="alphaUcPeriod"/>
              <a:defRPr>
                <a:solidFill>
                  <a:srgbClr val="000000"/>
                </a:solidFill>
              </a:defRPr>
            </a:lvl2pPr>
            <a:lvl3pPr marL="1143000" indent="-228600">
              <a:buFont typeface="Wingdings" charset="2"/>
              <a:buChar char="Ø"/>
              <a:defRPr sz="2000" i="1"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pic>
        <p:nvPicPr>
          <p:cNvPr id="7" name="Picture 5" descr="clicker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10600" y="76200"/>
            <a:ext cx="466725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099306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705600" y="6534150"/>
            <a:ext cx="2438400" cy="3238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Mechanics  Lecture 6, Slide </a:t>
            </a:r>
            <a:fld id="{5B28B209-D3DD-5A40-93A7-928B82BDE96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1833323"/>
      </p:ext>
    </p:extLst>
  </p:cSld>
  <p:clrMapOvr>
    <a:masterClrMapping/>
  </p:clrMapOvr>
  <p:transition xmlns:p14="http://schemas.microsoft.com/office/powerpoint/2010/main" spd="med">
    <p:zoom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theme" Target="../theme/theme1.xml"/><Relationship Id="rId6" Type="http://schemas.openxmlformats.org/officeDocument/2006/relationships/image" Target="../media/image1.png"/><Relationship Id="rId7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" descr="ppt background bottom"/>
          <p:cNvPicPr>
            <a:picLocks noChangeAspect="1" noChangeArrowheads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453188"/>
            <a:ext cx="9142413" cy="409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3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6477000"/>
            <a:ext cx="2159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141544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8" r:id="rId3"/>
    <p:sldLayoutId id="2147483659" r:id="rId4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defTabSz="457200" rtl="0" eaLnBrk="1" latinLnBrk="0" hangingPunct="1">
        <a:spcBef>
          <a:spcPct val="0"/>
        </a:spcBef>
        <a:buNone/>
        <a:defRPr sz="3200" b="1" i="1" kern="1200">
          <a:solidFill>
            <a:schemeClr val="bg1"/>
          </a:solidFill>
          <a:latin typeface="Trebuchet MS"/>
          <a:ea typeface="+mj-ea"/>
          <a:cs typeface="Trebuchet MS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Font typeface="Arial"/>
        <a:buNone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971550" indent="-514350" algn="l" defTabSz="457200" rtl="0" eaLnBrk="1" latinLnBrk="0" hangingPunct="1">
        <a:spcBef>
          <a:spcPct val="20000"/>
        </a:spcBef>
        <a:buFont typeface="Wingdings" charset="2"/>
        <a:buChar char="Ø"/>
        <a:defRPr sz="2800" kern="1200">
          <a:solidFill>
            <a:srgbClr val="FF0000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Wingdings" charset="2"/>
        <a:buChar char="Ø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oleObject" Target="../embeddings/oleObject1.bin"/><Relationship Id="rId5" Type="http://schemas.openxmlformats.org/officeDocument/2006/relationships/image" Target="../media/image9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8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8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4" Type="http://schemas.openxmlformats.org/officeDocument/2006/relationships/image" Target="../media/image10.e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6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quation1.bin"/><Relationship Id="rId4" Type="http://schemas.openxmlformats.org/officeDocument/2006/relationships/image" Target="../media/image12.emf"/><Relationship Id="rId5" Type="http://schemas.openxmlformats.org/officeDocument/2006/relationships/oleObject" Target="../embeddings/Microsoft_Equation2.bin"/><Relationship Id="rId6" Type="http://schemas.openxmlformats.org/officeDocument/2006/relationships/image" Target="../media/image13.emf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quation3.bin"/><Relationship Id="rId4" Type="http://schemas.openxmlformats.org/officeDocument/2006/relationships/image" Target="../media/image14.emf"/><Relationship Id="rId5" Type="http://schemas.openxmlformats.org/officeDocument/2006/relationships/oleObject" Target="../embeddings/Microsoft_Equation4.bin"/><Relationship Id="rId1" Type="http://schemas.openxmlformats.org/officeDocument/2006/relationships/vmlDrawing" Target="../drawings/vmlDrawing4.vml"/><Relationship Id="rId2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5.png"/><Relationship Id="rId3" Type="http://schemas.openxmlformats.org/officeDocument/2006/relationships/image" Target="../media/image16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5.png"/><Relationship Id="rId3" Type="http://schemas.openxmlformats.org/officeDocument/2006/relationships/image" Target="../media/image1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6.png"/><Relationship Id="rId3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7.png"/><Relationship Id="rId3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>
              <a:lnSpc>
                <a:spcPct val="80000"/>
              </a:lnSpc>
            </a:pPr>
            <a:r>
              <a:rPr lang="en-US" sz="2600" dirty="0">
                <a:latin typeface="Calibri" charset="0"/>
                <a:ea typeface="ＭＳ Ｐゴシック" charset="0"/>
              </a:rPr>
              <a:t>Today</a:t>
            </a:r>
            <a:r>
              <a:rPr lang="ja-JP" altLang="en-US" sz="2600" dirty="0">
                <a:latin typeface="Calibri" charset="0"/>
                <a:ea typeface="ＭＳ Ｐゴシック" charset="0"/>
              </a:rPr>
              <a:t>’</a:t>
            </a:r>
            <a:r>
              <a:rPr lang="en-US" altLang="ja-JP" sz="2600" dirty="0">
                <a:latin typeface="Calibri" charset="0"/>
                <a:ea typeface="ＭＳ Ｐゴシック" charset="0"/>
              </a:rPr>
              <a:t>s Concepts:</a:t>
            </a:r>
          </a:p>
          <a:p>
            <a:pPr lvl="1" algn="l">
              <a:lnSpc>
                <a:spcPct val="80000"/>
              </a:lnSpc>
            </a:pPr>
            <a:r>
              <a:rPr lang="en-US" dirty="0" smtClean="0">
                <a:solidFill>
                  <a:srgbClr val="FF0000"/>
                </a:solidFill>
                <a:latin typeface="Calibri" charset="0"/>
                <a:cs typeface="Arial" charset="0"/>
              </a:rPr>
              <a:t>Friction</a:t>
            </a:r>
          </a:p>
          <a:p>
            <a:pPr lvl="1" algn="l">
              <a:lnSpc>
                <a:spcPct val="80000"/>
              </a:lnSpc>
            </a:pPr>
            <a:r>
              <a:rPr lang="en-US" dirty="0" smtClean="0">
                <a:solidFill>
                  <a:srgbClr val="FF0000"/>
                </a:solidFill>
                <a:latin typeface="Calibri" charset="0"/>
                <a:cs typeface="Arial" charset="0"/>
              </a:rPr>
              <a:t>Centripetal Force</a:t>
            </a:r>
            <a:endParaRPr lang="en-US" dirty="0">
              <a:solidFill>
                <a:srgbClr val="FF0000"/>
              </a:solidFill>
              <a:latin typeface="Calibri" charset="0"/>
              <a:cs typeface="Arial" charset="0"/>
            </a:endParaRP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18010"/>
            <a:ext cx="7772400" cy="1470025"/>
          </a:xfrm>
        </p:spPr>
        <p:txBody>
          <a:bodyPr/>
          <a:lstStyle/>
          <a:p>
            <a:r>
              <a:rPr lang="en-US" dirty="0">
                <a:latin typeface="Trebuchet MS" charset="0"/>
                <a:ea typeface="ＭＳ Ｐゴシック" charset="0"/>
              </a:rPr>
              <a:t>Classical Mechanics </a:t>
            </a:r>
            <a:br>
              <a:rPr lang="en-US" dirty="0">
                <a:latin typeface="Trebuchet MS" charset="0"/>
                <a:ea typeface="ＭＳ Ｐゴシック" charset="0"/>
              </a:rPr>
            </a:br>
            <a:r>
              <a:rPr lang="en-US" dirty="0" smtClean="0">
                <a:latin typeface="Trebuchet MS" charset="0"/>
                <a:ea typeface="ＭＳ Ｐゴシック" charset="0"/>
              </a:rPr>
              <a:t>Lecture </a:t>
            </a:r>
            <a:r>
              <a:rPr lang="en-US" dirty="0">
                <a:latin typeface="Trebuchet MS" charset="0"/>
                <a:ea typeface="ＭＳ Ｐゴシック" charset="0"/>
              </a:rPr>
              <a:t>8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461785" y="6519446"/>
            <a:ext cx="262123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Times"/>
                <a:cs typeface="Times"/>
              </a:rPr>
              <a:t>Presentation Created by Dr. Adam Lark </a:t>
            </a:r>
          </a:p>
        </p:txBody>
      </p:sp>
    </p:spTree>
    <p:extLst>
      <p:ext uri="{BB962C8B-B14F-4D97-AF65-F5344CB8AC3E}">
        <p14:creationId xmlns:p14="http://schemas.microsoft.com/office/powerpoint/2010/main" val="32604663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Checkpoint </a:t>
            </a:r>
            <a:r>
              <a:rPr lang="en-US" dirty="0" smtClean="0"/>
              <a:t>1b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 rot="20327580">
            <a:off x="1343229" y="1581262"/>
            <a:ext cx="1307633" cy="1156885"/>
          </a:xfrm>
          <a:prstGeom prst="rect">
            <a:avLst/>
          </a:prstGeom>
          <a:solidFill>
            <a:srgbClr val="660066"/>
          </a:solidFill>
          <a:ln w="38100" cmpd="sng">
            <a:solidFill>
              <a:srgbClr val="66006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Arrow Connector 5"/>
          <p:cNvCxnSpPr>
            <a:stCxn id="4" idx="3"/>
          </p:cNvCxnSpPr>
          <p:nvPr/>
        </p:nvCxnSpPr>
        <p:spPr>
          <a:xfrm flipV="1">
            <a:off x="2606585" y="1593838"/>
            <a:ext cx="874121" cy="329356"/>
          </a:xfrm>
          <a:prstGeom prst="straightConnector1">
            <a:avLst/>
          </a:prstGeom>
          <a:ln>
            <a:solidFill>
              <a:srgbClr val="800000"/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3480706" y="1301450"/>
            <a:ext cx="373219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800000"/>
                </a:solidFill>
              </a:rPr>
              <a:t>F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63897" y="2396216"/>
            <a:ext cx="416901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err="1" smtClean="0"/>
              <a:t>f</a:t>
            </a:r>
            <a:r>
              <a:rPr lang="en-US" sz="3200" baseline="-25000" dirty="0" err="1" smtClean="0"/>
              <a:t>s</a:t>
            </a:r>
            <a:endParaRPr lang="en-US" sz="3200" dirty="0" smtClean="0"/>
          </a:p>
        </p:txBody>
      </p:sp>
      <p:cxnSp>
        <p:nvCxnSpPr>
          <p:cNvPr id="10" name="Straight Arrow Connector 9"/>
          <p:cNvCxnSpPr>
            <a:stCxn id="4" idx="1"/>
          </p:cNvCxnSpPr>
          <p:nvPr/>
        </p:nvCxnSpPr>
        <p:spPr>
          <a:xfrm flipH="1">
            <a:off x="689413" y="2396216"/>
            <a:ext cx="698093" cy="241333"/>
          </a:xfrm>
          <a:prstGeom prst="straightConnector1">
            <a:avLst/>
          </a:prstGeom>
          <a:ln>
            <a:solidFill>
              <a:schemeClr val="tx1"/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H="1">
            <a:off x="2072486" y="2725573"/>
            <a:ext cx="8071" cy="1221208"/>
          </a:xfrm>
          <a:prstGeom prst="straightConnector1">
            <a:avLst/>
          </a:prstGeom>
          <a:ln>
            <a:solidFill>
              <a:srgbClr val="008000"/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522736" y="3071427"/>
            <a:ext cx="5041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008000"/>
                </a:solidFill>
              </a:rPr>
              <a:t>W</a:t>
            </a:r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2080557" y="2725573"/>
            <a:ext cx="356558" cy="1108034"/>
          </a:xfrm>
          <a:prstGeom prst="straightConnector1">
            <a:avLst/>
          </a:prstGeom>
          <a:ln>
            <a:solidFill>
              <a:srgbClr val="FF0000"/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H="1">
            <a:off x="2072486" y="3833607"/>
            <a:ext cx="364629" cy="113174"/>
          </a:xfrm>
          <a:prstGeom prst="straightConnector1">
            <a:avLst/>
          </a:prstGeom>
          <a:ln>
            <a:solidFill>
              <a:srgbClr val="0000FF"/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2133185" y="3833607"/>
            <a:ext cx="6078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err="1" smtClean="0">
                <a:solidFill>
                  <a:srgbClr val="0000FF"/>
                </a:solidFill>
              </a:rPr>
              <a:t>W</a:t>
            </a:r>
            <a:r>
              <a:rPr lang="en-US" sz="2800" baseline="-25000" dirty="0" err="1" smtClean="0">
                <a:solidFill>
                  <a:srgbClr val="0000FF"/>
                </a:solidFill>
              </a:rPr>
              <a:t>x</a:t>
            </a:r>
            <a:endParaRPr lang="en-US" sz="2800" dirty="0" smtClean="0">
              <a:solidFill>
                <a:srgbClr val="0000FF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315374" y="3058852"/>
            <a:ext cx="62068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err="1" smtClean="0">
                <a:solidFill>
                  <a:srgbClr val="FF0000"/>
                </a:solidFill>
              </a:rPr>
              <a:t>W</a:t>
            </a:r>
            <a:r>
              <a:rPr lang="en-US" sz="2800" baseline="-25000" dirty="0" err="1" smtClean="0">
                <a:solidFill>
                  <a:srgbClr val="FF0000"/>
                </a:solidFill>
              </a:rPr>
              <a:t>y</a:t>
            </a:r>
            <a:endParaRPr lang="en-US" sz="2800" dirty="0" smtClean="0">
              <a:solidFill>
                <a:srgbClr val="FF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229666" y="4803585"/>
            <a:ext cx="1807038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err="1" smtClean="0"/>
              <a:t>f</a:t>
            </a:r>
            <a:r>
              <a:rPr lang="en-US" sz="3200" baseline="-25000" dirty="0" err="1" smtClean="0"/>
              <a:t>s</a:t>
            </a:r>
            <a:r>
              <a:rPr lang="en-US" sz="3200" baseline="-25000" dirty="0" smtClean="0"/>
              <a:t> </a:t>
            </a:r>
            <a:r>
              <a:rPr lang="en-US" sz="3200" dirty="0" smtClean="0"/>
              <a:t>+ </a:t>
            </a:r>
            <a:r>
              <a:rPr lang="en-US" sz="3200" dirty="0" err="1" smtClean="0">
                <a:solidFill>
                  <a:srgbClr val="0000FF"/>
                </a:solidFill>
              </a:rPr>
              <a:t>W</a:t>
            </a:r>
            <a:r>
              <a:rPr lang="en-US" sz="3200" baseline="-25000" dirty="0" err="1" smtClean="0">
                <a:solidFill>
                  <a:srgbClr val="0000FF"/>
                </a:solidFill>
              </a:rPr>
              <a:t>x</a:t>
            </a:r>
            <a:r>
              <a:rPr lang="en-US" sz="3200" baseline="-25000" dirty="0">
                <a:solidFill>
                  <a:srgbClr val="0000FF"/>
                </a:solidFill>
              </a:rPr>
              <a:t> </a:t>
            </a:r>
            <a:r>
              <a:rPr lang="en-US" sz="3200" dirty="0" smtClean="0"/>
              <a:t>= </a:t>
            </a:r>
            <a:r>
              <a:rPr lang="en-US" sz="3200" dirty="0" smtClean="0">
                <a:solidFill>
                  <a:srgbClr val="800000"/>
                </a:solidFill>
              </a:rPr>
              <a:t>F</a:t>
            </a:r>
          </a:p>
        </p:txBody>
      </p:sp>
      <p:sp>
        <p:nvSpPr>
          <p:cNvPr id="23" name="Rectangle 22"/>
          <p:cNvSpPr/>
          <p:nvPr/>
        </p:nvSpPr>
        <p:spPr>
          <a:xfrm rot="1311058">
            <a:off x="6005484" y="1622320"/>
            <a:ext cx="1307633" cy="1156885"/>
          </a:xfrm>
          <a:prstGeom prst="rect">
            <a:avLst/>
          </a:prstGeom>
          <a:solidFill>
            <a:srgbClr val="660066"/>
          </a:solidFill>
          <a:ln w="38100" cmpd="sng">
            <a:solidFill>
              <a:srgbClr val="66006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4" name="Straight Arrow Connector 23"/>
          <p:cNvCxnSpPr>
            <a:stCxn id="23" idx="3"/>
          </p:cNvCxnSpPr>
          <p:nvPr/>
        </p:nvCxnSpPr>
        <p:spPr>
          <a:xfrm>
            <a:off x="7266143" y="2444109"/>
            <a:ext cx="638528" cy="269840"/>
          </a:xfrm>
          <a:prstGeom prst="straightConnector1">
            <a:avLst/>
          </a:prstGeom>
          <a:ln>
            <a:solidFill>
              <a:srgbClr val="800000"/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7956351" y="2444109"/>
            <a:ext cx="373219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800000"/>
                </a:solidFill>
              </a:rPr>
              <a:t>F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509251" y="1132594"/>
            <a:ext cx="416901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err="1" smtClean="0"/>
              <a:t>f</a:t>
            </a:r>
            <a:r>
              <a:rPr lang="en-US" sz="3200" baseline="-25000" dirty="0" err="1" smtClean="0"/>
              <a:t>s</a:t>
            </a:r>
            <a:endParaRPr lang="en-US" sz="3200" dirty="0" smtClean="0"/>
          </a:p>
        </p:txBody>
      </p:sp>
      <p:cxnSp>
        <p:nvCxnSpPr>
          <p:cNvPr id="27" name="Straight Arrow Connector 26"/>
          <p:cNvCxnSpPr>
            <a:stCxn id="23" idx="1"/>
          </p:cNvCxnSpPr>
          <p:nvPr/>
        </p:nvCxnSpPr>
        <p:spPr>
          <a:xfrm flipH="1" flipV="1">
            <a:off x="4926152" y="1507455"/>
            <a:ext cx="1126305" cy="449962"/>
          </a:xfrm>
          <a:prstGeom prst="straightConnector1">
            <a:avLst/>
          </a:prstGeom>
          <a:ln>
            <a:solidFill>
              <a:schemeClr val="tx1"/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flipH="1">
            <a:off x="6395259" y="2713949"/>
            <a:ext cx="8071" cy="1221208"/>
          </a:xfrm>
          <a:prstGeom prst="straightConnector1">
            <a:avLst/>
          </a:prstGeom>
          <a:ln>
            <a:solidFill>
              <a:srgbClr val="008000"/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6403330" y="3207445"/>
            <a:ext cx="5041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008000"/>
                </a:solidFill>
              </a:rPr>
              <a:t>W</a:t>
            </a:r>
          </a:p>
        </p:txBody>
      </p:sp>
      <p:cxnSp>
        <p:nvCxnSpPr>
          <p:cNvPr id="30" name="Straight Arrow Connector 29"/>
          <p:cNvCxnSpPr/>
          <p:nvPr/>
        </p:nvCxnSpPr>
        <p:spPr>
          <a:xfrm flipH="1">
            <a:off x="6010668" y="2731881"/>
            <a:ext cx="384591" cy="1108034"/>
          </a:xfrm>
          <a:prstGeom prst="straightConnector1">
            <a:avLst/>
          </a:prstGeom>
          <a:ln>
            <a:solidFill>
              <a:srgbClr val="FF0000"/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>
            <a:off x="6052457" y="3788091"/>
            <a:ext cx="342803" cy="113174"/>
          </a:xfrm>
          <a:prstGeom prst="straightConnector1">
            <a:avLst/>
          </a:prstGeom>
          <a:ln>
            <a:solidFill>
              <a:srgbClr val="0000FF"/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5843575" y="3839915"/>
            <a:ext cx="6078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err="1" smtClean="0">
                <a:solidFill>
                  <a:srgbClr val="0000FF"/>
                </a:solidFill>
              </a:rPr>
              <a:t>W</a:t>
            </a:r>
            <a:r>
              <a:rPr lang="en-US" sz="2800" baseline="-25000" dirty="0" err="1" smtClean="0">
                <a:solidFill>
                  <a:srgbClr val="0000FF"/>
                </a:solidFill>
              </a:rPr>
              <a:t>x</a:t>
            </a:r>
            <a:endParaRPr lang="en-US" sz="2800" dirty="0" smtClean="0">
              <a:solidFill>
                <a:srgbClr val="0000FF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5526822" y="2806806"/>
            <a:ext cx="62068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err="1" smtClean="0">
                <a:solidFill>
                  <a:srgbClr val="FF0000"/>
                </a:solidFill>
              </a:rPr>
              <a:t>W</a:t>
            </a:r>
            <a:r>
              <a:rPr lang="en-US" sz="2800" baseline="-25000" dirty="0" err="1" smtClean="0">
                <a:solidFill>
                  <a:srgbClr val="FF0000"/>
                </a:solidFill>
              </a:rPr>
              <a:t>y</a:t>
            </a:r>
            <a:endParaRPr lang="en-US" sz="2800" dirty="0" smtClean="0">
              <a:solidFill>
                <a:srgbClr val="FF0000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5891921" y="4844643"/>
            <a:ext cx="1807038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err="1"/>
              <a:t>f</a:t>
            </a:r>
            <a:r>
              <a:rPr lang="en-US" sz="3200" baseline="-25000" dirty="0" err="1" smtClean="0"/>
              <a:t>s</a:t>
            </a:r>
            <a:r>
              <a:rPr lang="en-US" sz="3200" baseline="-25000" dirty="0" smtClean="0"/>
              <a:t> </a:t>
            </a:r>
            <a:r>
              <a:rPr lang="en-US" sz="3200" dirty="0"/>
              <a:t>=</a:t>
            </a:r>
            <a:r>
              <a:rPr lang="en-US" sz="3200" dirty="0" smtClean="0"/>
              <a:t> </a:t>
            </a:r>
            <a:r>
              <a:rPr lang="en-US" sz="3200" dirty="0" err="1" smtClean="0">
                <a:solidFill>
                  <a:srgbClr val="0000FF"/>
                </a:solidFill>
              </a:rPr>
              <a:t>W</a:t>
            </a:r>
            <a:r>
              <a:rPr lang="en-US" sz="3200" baseline="-25000" dirty="0" err="1" smtClean="0">
                <a:solidFill>
                  <a:srgbClr val="0000FF"/>
                </a:solidFill>
              </a:rPr>
              <a:t>x</a:t>
            </a:r>
            <a:r>
              <a:rPr lang="en-US" sz="3200" baseline="-25000" dirty="0">
                <a:solidFill>
                  <a:srgbClr val="0000FF"/>
                </a:solidFill>
              </a:rPr>
              <a:t> </a:t>
            </a:r>
            <a:r>
              <a:rPr lang="en-US" sz="3200" dirty="0"/>
              <a:t>+</a:t>
            </a:r>
            <a:r>
              <a:rPr lang="en-US" sz="3200" dirty="0" smtClean="0"/>
              <a:t> </a:t>
            </a:r>
            <a:r>
              <a:rPr lang="en-US" sz="3200" dirty="0" smtClean="0">
                <a:solidFill>
                  <a:srgbClr val="800000"/>
                </a:solidFill>
              </a:rPr>
              <a:t>F</a:t>
            </a:r>
          </a:p>
        </p:txBody>
      </p:sp>
      <p:sp>
        <p:nvSpPr>
          <p:cNvPr id="44" name="Rectangle 43"/>
          <p:cNvSpPr/>
          <p:nvPr/>
        </p:nvSpPr>
        <p:spPr>
          <a:xfrm>
            <a:off x="4300100" y="1043711"/>
            <a:ext cx="4174367" cy="5205981"/>
          </a:xfrm>
          <a:prstGeom prst="rect">
            <a:avLst/>
          </a:prstGeom>
          <a:noFill/>
          <a:ln w="38100" cmpd="sng">
            <a:solidFill>
              <a:srgbClr val="00CC99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Box 44"/>
          <p:cNvSpPr txBox="1"/>
          <p:nvPr/>
        </p:nvSpPr>
        <p:spPr>
          <a:xfrm>
            <a:off x="4928947" y="5678991"/>
            <a:ext cx="30449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008000"/>
                </a:solidFill>
              </a:rPr>
              <a:t>Answer B: </a:t>
            </a:r>
            <a:r>
              <a:rPr lang="en-US" sz="2800" dirty="0" err="1" smtClean="0">
                <a:solidFill>
                  <a:srgbClr val="008000"/>
                </a:solidFill>
              </a:rPr>
              <a:t>F</a:t>
            </a:r>
            <a:r>
              <a:rPr lang="en-US" sz="2800" baseline="-25000" dirty="0" err="1" smtClean="0">
                <a:solidFill>
                  <a:srgbClr val="008000"/>
                </a:solidFill>
              </a:rPr>
              <a:t>s</a:t>
            </a:r>
            <a:r>
              <a:rPr lang="en-US" sz="2800" dirty="0" smtClean="0">
                <a:solidFill>
                  <a:srgbClr val="008000"/>
                </a:solidFill>
              </a:rPr>
              <a:t> larger!</a:t>
            </a:r>
          </a:p>
        </p:txBody>
      </p:sp>
    </p:spTree>
    <p:extLst>
      <p:ext uri="{BB962C8B-B14F-4D97-AF65-F5344CB8AC3E}">
        <p14:creationId xmlns:p14="http://schemas.microsoft.com/office/powerpoint/2010/main" val="11982981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9" grpId="0"/>
      <p:bldP spid="20" grpId="0"/>
      <p:bldP spid="22" grpId="0"/>
      <p:bldP spid="29" grpId="0"/>
      <p:bldP spid="32" grpId="0"/>
      <p:bldP spid="33" grpId="0"/>
      <p:bldP spid="34" grpId="0"/>
      <p:bldP spid="44" grpId="0" animBg="1"/>
      <p:bldP spid="4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Checkpoint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/>
              <a:t>A block of mass M rests on a block of mass M</a:t>
            </a:r>
            <a:r>
              <a:rPr lang="en-US" sz="2800" baseline="-25000" dirty="0"/>
              <a:t>1</a:t>
            </a:r>
            <a:r>
              <a:rPr lang="en-US" sz="2800" dirty="0"/>
              <a:t> which is on a tabletop. A light string passes over a frictionless peg and connects the blocks. The coefficient of kinetic friction between the blocks and between M</a:t>
            </a:r>
            <a:r>
              <a:rPr lang="en-US" sz="2800" baseline="-25000" dirty="0"/>
              <a:t>1</a:t>
            </a:r>
            <a:r>
              <a:rPr lang="en-US" sz="2800" dirty="0"/>
              <a:t> and the tabletop is the same.  A force F pulls the upper block to the left and the lower block to the right. The blocks are moving at a constant speed.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97274" y="4046057"/>
            <a:ext cx="5205075" cy="23027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16572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Checkpoint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98394"/>
            <a:ext cx="9143999" cy="5227769"/>
          </a:xfrm>
        </p:spPr>
        <p:txBody>
          <a:bodyPr/>
          <a:lstStyle/>
          <a:p>
            <a:r>
              <a:rPr lang="en-US" sz="2800" dirty="0"/>
              <a:t>Which of the following statements is true?</a:t>
            </a:r>
          </a:p>
          <a:p>
            <a:pPr lvl="1"/>
            <a:r>
              <a:rPr lang="en-US" sz="2400" dirty="0" smtClean="0"/>
              <a:t>There </a:t>
            </a:r>
            <a:r>
              <a:rPr lang="en-US" sz="2400" dirty="0"/>
              <a:t>is no kinetic friction because the blocks are moving at constant speed.</a:t>
            </a:r>
          </a:p>
          <a:p>
            <a:pPr lvl="1"/>
            <a:r>
              <a:rPr lang="en-US" sz="2400" dirty="0"/>
              <a:t>The magnitude of the kinetic friction between the blocks and the kinetic friction between M</a:t>
            </a:r>
            <a:r>
              <a:rPr lang="en-US" sz="2400" baseline="-25000" dirty="0"/>
              <a:t>1</a:t>
            </a:r>
            <a:r>
              <a:rPr lang="en-US" sz="2400" dirty="0"/>
              <a:t> and the tabletop are the same because the coefficient of kinetic friction is the same.</a:t>
            </a:r>
          </a:p>
          <a:p>
            <a:pPr lvl="1"/>
            <a:r>
              <a:rPr lang="en-US" sz="2400" dirty="0"/>
              <a:t>The kinetic friction force that acts on M points to the left.</a:t>
            </a:r>
          </a:p>
          <a:p>
            <a:pPr lvl="1"/>
            <a:r>
              <a:rPr lang="en-US" sz="2400" dirty="0"/>
              <a:t>Block M</a:t>
            </a:r>
            <a:r>
              <a:rPr lang="en-US" sz="2400" baseline="-25000" dirty="0"/>
              <a:t>1</a:t>
            </a:r>
            <a:r>
              <a:rPr lang="en-US" sz="2400" dirty="0"/>
              <a:t> experiences the kinetic friction due to the tabletop and the kinetic friction due to M and both forces point to the left.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280" y="4749375"/>
            <a:ext cx="2133598" cy="1601231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457200" y="2291456"/>
            <a:ext cx="8511678" cy="1073711"/>
          </a:xfrm>
          <a:prstGeom prst="rect">
            <a:avLst/>
          </a:prstGeom>
          <a:noFill/>
          <a:ln w="38100" cmpd="sng">
            <a:solidFill>
              <a:srgbClr val="00CC99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270046" y="5202787"/>
            <a:ext cx="2985513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008000"/>
                </a:solidFill>
              </a:rPr>
              <a:t>Popular Answers</a:t>
            </a:r>
          </a:p>
        </p:txBody>
      </p:sp>
      <p:sp>
        <p:nvSpPr>
          <p:cNvPr id="7" name="Rectangle 6"/>
          <p:cNvSpPr/>
          <p:nvPr/>
        </p:nvSpPr>
        <p:spPr>
          <a:xfrm>
            <a:off x="457201" y="3888929"/>
            <a:ext cx="8686798" cy="693984"/>
          </a:xfrm>
          <a:prstGeom prst="rect">
            <a:avLst/>
          </a:prstGeom>
          <a:noFill/>
          <a:ln w="38100" cmpd="sng">
            <a:solidFill>
              <a:srgbClr val="00CC99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36297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Checkpoint answer 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1" indent="0">
              <a:buNone/>
            </a:pPr>
            <a:r>
              <a:rPr lang="en-US" sz="2400" dirty="0">
                <a:solidFill>
                  <a:schemeClr val="tx1"/>
                </a:solidFill>
              </a:rPr>
              <a:t>The magnitude of the kinetic friction between the blocks and the kinetic friction between M</a:t>
            </a:r>
            <a:r>
              <a:rPr lang="en-US" sz="2400" baseline="-25000" dirty="0">
                <a:solidFill>
                  <a:schemeClr val="tx1"/>
                </a:solidFill>
              </a:rPr>
              <a:t>1</a:t>
            </a:r>
            <a:r>
              <a:rPr lang="en-US" sz="2400" dirty="0">
                <a:solidFill>
                  <a:schemeClr val="tx1"/>
                </a:solidFill>
              </a:rPr>
              <a:t> and the tabletop are the same because the coefficient of kinetic friction is the same</a:t>
            </a:r>
            <a:r>
              <a:rPr lang="en-US" sz="2400" dirty="0" smtClean="0">
                <a:solidFill>
                  <a:schemeClr val="tx1"/>
                </a:solidFill>
              </a:rPr>
              <a:t>.  </a:t>
            </a:r>
          </a:p>
          <a:p>
            <a:pPr marL="0" lvl="1" indent="0">
              <a:buNone/>
            </a:pPr>
            <a:r>
              <a:rPr lang="en-US" sz="2400" dirty="0"/>
              <a:t>	</a:t>
            </a:r>
            <a:r>
              <a:rPr lang="en-US" sz="2400" i="1" dirty="0" smtClean="0"/>
              <a:t>Student explanation</a:t>
            </a:r>
          </a:p>
          <a:p>
            <a:pPr marL="0" lvl="1" indent="0">
              <a:buNone/>
            </a:pPr>
            <a:endParaRPr lang="en-US" sz="2400" i="1" dirty="0"/>
          </a:p>
          <a:p>
            <a:pPr marL="0" lvl="1" indent="0">
              <a:buNone/>
            </a:pPr>
            <a:endParaRPr lang="en-US" sz="2400" dirty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91963" y="4973321"/>
            <a:ext cx="3109073" cy="1375442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457200" y="3907871"/>
            <a:ext cx="1270046" cy="563043"/>
          </a:xfrm>
          <a:prstGeom prst="rect">
            <a:avLst/>
          </a:prstGeom>
          <a:noFill/>
          <a:ln w="38100" cmpd="sng">
            <a:solidFill>
              <a:srgbClr val="4F81BD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rgbClr val="000000"/>
                </a:solidFill>
              </a:rPr>
              <a:t>M</a:t>
            </a:r>
            <a:endParaRPr lang="en-US" sz="2400" dirty="0">
              <a:solidFill>
                <a:srgbClr val="000000"/>
              </a:solidFill>
            </a:endParaRPr>
          </a:p>
        </p:txBody>
      </p:sp>
      <p:cxnSp>
        <p:nvCxnSpPr>
          <p:cNvPr id="13" name="Straight Arrow Connector 12"/>
          <p:cNvCxnSpPr>
            <a:stCxn id="9" idx="2"/>
          </p:cNvCxnSpPr>
          <p:nvPr/>
        </p:nvCxnSpPr>
        <p:spPr>
          <a:xfrm flipH="1">
            <a:off x="1085677" y="4470914"/>
            <a:ext cx="6546" cy="450979"/>
          </a:xfrm>
          <a:prstGeom prst="straightConnector1">
            <a:avLst/>
          </a:prstGeom>
          <a:ln>
            <a:solidFill>
              <a:srgbClr val="0000FF"/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9" idx="0"/>
          </p:cNvCxnSpPr>
          <p:nvPr/>
        </p:nvCxnSpPr>
        <p:spPr>
          <a:xfrm flipV="1">
            <a:off x="1092223" y="3494643"/>
            <a:ext cx="0" cy="413228"/>
          </a:xfrm>
          <a:prstGeom prst="straightConnector1">
            <a:avLst/>
          </a:prstGeom>
          <a:ln>
            <a:solidFill>
              <a:srgbClr val="660066"/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885542" y="2909867"/>
            <a:ext cx="400270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660066"/>
                </a:solidFill>
              </a:rPr>
              <a:t>n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810802" y="4751671"/>
            <a:ext cx="549750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0000FF"/>
                </a:solidFill>
              </a:rPr>
              <a:t>W</a:t>
            </a:r>
          </a:p>
        </p:txBody>
      </p:sp>
      <p:graphicFrame>
        <p:nvGraphicFramePr>
          <p:cNvPr id="21" name="Object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62791893"/>
              </p:ext>
            </p:extLst>
          </p:nvPr>
        </p:nvGraphicFramePr>
        <p:xfrm>
          <a:off x="6290119" y="3112455"/>
          <a:ext cx="1691410" cy="68461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1" name="Equation" r:id="rId4" imgW="533400" imgH="215900" progId="Equation.3">
                  <p:embed/>
                </p:oleObj>
              </mc:Choice>
              <mc:Fallback>
                <p:oleObj name="Equation" r:id="rId4" imgW="533400" imgH="2159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6290119" y="3112455"/>
                        <a:ext cx="1691410" cy="68461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" name="Rectangle 24"/>
          <p:cNvSpPr/>
          <p:nvPr/>
        </p:nvSpPr>
        <p:spPr>
          <a:xfrm>
            <a:off x="2871078" y="3805516"/>
            <a:ext cx="1633002" cy="790293"/>
          </a:xfrm>
          <a:prstGeom prst="rect">
            <a:avLst/>
          </a:prstGeom>
          <a:noFill/>
          <a:ln w="38100" cmpd="sng">
            <a:solidFill>
              <a:srgbClr val="00CC99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tx1"/>
                </a:solidFill>
              </a:rPr>
              <a:t>M</a:t>
            </a:r>
            <a:r>
              <a:rPr lang="en-US" sz="3200" baseline="-25000" dirty="0">
                <a:solidFill>
                  <a:schemeClr val="tx1"/>
                </a:solidFill>
              </a:rPr>
              <a:t>1</a:t>
            </a:r>
            <a:endParaRPr lang="en-US" sz="3200" dirty="0">
              <a:solidFill>
                <a:schemeClr val="tx1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135824" y="2068857"/>
            <a:ext cx="1101784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Same</a:t>
            </a:r>
          </a:p>
        </p:txBody>
      </p:sp>
      <p:cxnSp>
        <p:nvCxnSpPr>
          <p:cNvPr id="28" name="Straight Arrow Connector 27"/>
          <p:cNvCxnSpPr/>
          <p:nvPr/>
        </p:nvCxnSpPr>
        <p:spPr>
          <a:xfrm flipH="1">
            <a:off x="7371501" y="2653633"/>
            <a:ext cx="196399" cy="659157"/>
          </a:xfrm>
          <a:prstGeom prst="straightConnector1">
            <a:avLst/>
          </a:prstGeom>
          <a:ln>
            <a:solidFill>
              <a:srgbClr val="FF0000"/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5751428" y="3886138"/>
            <a:ext cx="315852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Larger </a:t>
            </a:r>
            <a:r>
              <a:rPr lang="en-US" sz="2800" dirty="0" err="1" smtClean="0">
                <a:solidFill>
                  <a:srgbClr val="FF0000"/>
                </a:solidFill>
              </a:rPr>
              <a:t>f</a:t>
            </a:r>
            <a:r>
              <a:rPr lang="en-US" sz="2800" baseline="-25000" dirty="0" err="1" smtClean="0">
                <a:solidFill>
                  <a:srgbClr val="FF0000"/>
                </a:solidFill>
              </a:rPr>
              <a:t>k</a:t>
            </a:r>
            <a:r>
              <a:rPr lang="en-US" sz="2800" dirty="0">
                <a:solidFill>
                  <a:srgbClr val="FF0000"/>
                </a:solidFill>
              </a:rPr>
              <a:t> </a:t>
            </a:r>
            <a:r>
              <a:rPr lang="en-US" sz="2800" dirty="0" smtClean="0">
                <a:solidFill>
                  <a:srgbClr val="FF0000"/>
                </a:solidFill>
                <a:sym typeface="Wingdings"/>
              </a:rPr>
              <a:t></a:t>
            </a:r>
            <a:r>
              <a:rPr lang="en-US" sz="2800" dirty="0" smtClean="0">
                <a:solidFill>
                  <a:srgbClr val="FF0000"/>
                </a:solidFill>
              </a:rPr>
              <a:t> larger n!</a:t>
            </a:r>
          </a:p>
        </p:txBody>
      </p:sp>
      <p:cxnSp>
        <p:nvCxnSpPr>
          <p:cNvPr id="32" name="Straight Arrow Connector 31"/>
          <p:cNvCxnSpPr/>
          <p:nvPr/>
        </p:nvCxnSpPr>
        <p:spPr>
          <a:xfrm flipV="1">
            <a:off x="3693061" y="3383845"/>
            <a:ext cx="0" cy="413228"/>
          </a:xfrm>
          <a:prstGeom prst="straightConnector1">
            <a:avLst/>
          </a:prstGeom>
          <a:ln>
            <a:solidFill>
              <a:srgbClr val="660066"/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3486380" y="2799069"/>
            <a:ext cx="400270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660066"/>
                </a:solidFill>
              </a:rPr>
              <a:t>n</a:t>
            </a:r>
          </a:p>
        </p:txBody>
      </p:sp>
      <p:cxnSp>
        <p:nvCxnSpPr>
          <p:cNvPr id="34" name="Straight Arrow Connector 33"/>
          <p:cNvCxnSpPr/>
          <p:nvPr/>
        </p:nvCxnSpPr>
        <p:spPr>
          <a:xfrm flipH="1">
            <a:off x="3436545" y="4589617"/>
            <a:ext cx="6546" cy="450979"/>
          </a:xfrm>
          <a:prstGeom prst="straightConnector1">
            <a:avLst/>
          </a:prstGeom>
          <a:ln>
            <a:solidFill>
              <a:srgbClr val="0000FF"/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3161670" y="4870374"/>
            <a:ext cx="549750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0000FF"/>
                </a:solidFill>
              </a:rPr>
              <a:t>W</a:t>
            </a:r>
          </a:p>
        </p:txBody>
      </p:sp>
      <p:cxnSp>
        <p:nvCxnSpPr>
          <p:cNvPr id="37" name="Straight Arrow Connector 36"/>
          <p:cNvCxnSpPr/>
          <p:nvPr/>
        </p:nvCxnSpPr>
        <p:spPr>
          <a:xfrm>
            <a:off x="4006535" y="4595809"/>
            <a:ext cx="0" cy="444787"/>
          </a:xfrm>
          <a:prstGeom prst="straightConnector1">
            <a:avLst/>
          </a:prstGeom>
          <a:ln>
            <a:solidFill>
              <a:srgbClr val="FF0000"/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3711420" y="4957815"/>
            <a:ext cx="17064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F(M on M</a:t>
            </a:r>
            <a:r>
              <a:rPr lang="en-US" sz="2400" baseline="-25000" dirty="0" smtClean="0">
                <a:solidFill>
                  <a:srgbClr val="FF0000"/>
                </a:solidFill>
              </a:rPr>
              <a:t>1</a:t>
            </a:r>
            <a:r>
              <a:rPr lang="en-US" sz="2400" dirty="0" smtClean="0">
                <a:solidFill>
                  <a:srgbClr val="FF0000"/>
                </a:solidFill>
              </a:rPr>
              <a:t>)!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1092223" y="5630753"/>
            <a:ext cx="3797434" cy="58477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3200" dirty="0" smtClean="0"/>
              <a:t>Something is missing!</a:t>
            </a:r>
          </a:p>
        </p:txBody>
      </p:sp>
      <p:cxnSp>
        <p:nvCxnSpPr>
          <p:cNvPr id="42" name="Straight Connector 41"/>
          <p:cNvCxnSpPr/>
          <p:nvPr/>
        </p:nvCxnSpPr>
        <p:spPr>
          <a:xfrm flipV="1">
            <a:off x="209492" y="868082"/>
            <a:ext cx="8595840" cy="1785551"/>
          </a:xfrm>
          <a:prstGeom prst="line">
            <a:avLst/>
          </a:prstGeom>
          <a:ln>
            <a:solidFill>
              <a:srgbClr val="FF0000"/>
            </a:solidFill>
            <a:headEnd type="non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304799" y="868082"/>
            <a:ext cx="8500533" cy="1785551"/>
          </a:xfrm>
          <a:prstGeom prst="line">
            <a:avLst/>
          </a:prstGeom>
          <a:ln>
            <a:solidFill>
              <a:srgbClr val="FF0000"/>
            </a:solidFill>
            <a:headEnd type="non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96608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76" dur="2000" fill="hold"/>
                                        <p:tgtEl>
                                          <p:spTgt spid="32"/>
                                        </p:tgtEl>
                                      </p:cBhvr>
                                      <p:by x="100000" y="400000"/>
                                    </p:animScale>
                                  </p:childTnLst>
                                </p:cTn>
                              </p:par>
                              <p:par>
                                <p:cTn id="77" presetID="0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92965E-6 4.11384E-6 L 0.00034 -0.14322 " pathEditMode="relative" rAng="0" ptsTypes="AA">
                                      <p:cBhvr>
                                        <p:cTn id="78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" y="-7173"/>
                                    </p:animMotion>
                                  </p:childTnLst>
                                </p:cTn>
                              </p:par>
                              <p:par>
                                <p:cTn id="7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52 -0.00254 L -0.00069 -0.07288 " pathEditMode="relative" ptsTypes="AA">
                                      <p:cBhvr>
                                        <p:cTn id="80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6" grpId="0"/>
      <p:bldP spid="17" grpId="0"/>
      <p:bldP spid="25" grpId="0" animBg="1"/>
      <p:bldP spid="26" grpId="0"/>
      <p:bldP spid="30" grpId="0"/>
      <p:bldP spid="33" grpId="0"/>
      <p:bldP spid="33" grpId="2"/>
      <p:bldP spid="35" grpId="0"/>
      <p:bldP spid="39" grpId="0"/>
      <p:bldP spid="4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Checkpoint 2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530846" y="1901568"/>
            <a:ext cx="1270046" cy="563043"/>
          </a:xfrm>
          <a:prstGeom prst="rect">
            <a:avLst/>
          </a:prstGeom>
          <a:noFill/>
          <a:ln w="38100" cmpd="sng">
            <a:solidFill>
              <a:srgbClr val="4F81BD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rgbClr val="000000"/>
                </a:solidFill>
              </a:rPr>
              <a:t>M</a:t>
            </a:r>
            <a:endParaRPr lang="en-US" sz="2400" dirty="0">
              <a:solidFill>
                <a:srgbClr val="0000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069418" y="3555362"/>
            <a:ext cx="1633002" cy="790293"/>
          </a:xfrm>
          <a:prstGeom prst="rect">
            <a:avLst/>
          </a:prstGeom>
          <a:noFill/>
          <a:ln w="38100" cmpd="sng">
            <a:solidFill>
              <a:srgbClr val="00CC99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tx1"/>
                </a:solidFill>
              </a:rPr>
              <a:t>M</a:t>
            </a:r>
            <a:r>
              <a:rPr lang="en-US" sz="3200" baseline="-25000" dirty="0">
                <a:solidFill>
                  <a:schemeClr val="tx1"/>
                </a:solidFill>
              </a:rPr>
              <a:t>1</a:t>
            </a:r>
            <a:endParaRPr lang="en-US" sz="3200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959188" y="903564"/>
            <a:ext cx="400270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660066"/>
                </a:solidFill>
              </a:rPr>
              <a:t>n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884448" y="2745368"/>
            <a:ext cx="549750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0000FF"/>
                </a:solidFill>
              </a:rPr>
              <a:t>W</a:t>
            </a:r>
          </a:p>
        </p:txBody>
      </p:sp>
      <p:cxnSp>
        <p:nvCxnSpPr>
          <p:cNvPr id="8" name="Straight Arrow Connector 7"/>
          <p:cNvCxnSpPr/>
          <p:nvPr/>
        </p:nvCxnSpPr>
        <p:spPr>
          <a:xfrm flipV="1">
            <a:off x="6891401" y="3133691"/>
            <a:ext cx="0" cy="413228"/>
          </a:xfrm>
          <a:prstGeom prst="straightConnector1">
            <a:avLst/>
          </a:prstGeom>
          <a:ln>
            <a:solidFill>
              <a:srgbClr val="660066"/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6684720" y="2548915"/>
            <a:ext cx="400270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660066"/>
                </a:solidFill>
              </a:rPr>
              <a:t>n</a:t>
            </a:r>
          </a:p>
        </p:txBody>
      </p:sp>
      <p:cxnSp>
        <p:nvCxnSpPr>
          <p:cNvPr id="10" name="Straight Arrow Connector 9"/>
          <p:cNvCxnSpPr/>
          <p:nvPr/>
        </p:nvCxnSpPr>
        <p:spPr>
          <a:xfrm flipH="1">
            <a:off x="6634885" y="4339463"/>
            <a:ext cx="6546" cy="450979"/>
          </a:xfrm>
          <a:prstGeom prst="straightConnector1">
            <a:avLst/>
          </a:prstGeom>
          <a:ln>
            <a:solidFill>
              <a:srgbClr val="0000FF"/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6360010" y="4620220"/>
            <a:ext cx="549750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0000FF"/>
                </a:solidFill>
              </a:rPr>
              <a:t>W</a:t>
            </a:r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7204875" y="4345655"/>
            <a:ext cx="0" cy="444787"/>
          </a:xfrm>
          <a:prstGeom prst="straightConnector1">
            <a:avLst/>
          </a:prstGeom>
          <a:ln>
            <a:solidFill>
              <a:srgbClr val="FF0000"/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6909760" y="4707661"/>
            <a:ext cx="17064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F(M on M</a:t>
            </a:r>
            <a:r>
              <a:rPr lang="en-US" sz="2400" baseline="-25000" dirty="0" smtClean="0">
                <a:solidFill>
                  <a:srgbClr val="FF0000"/>
                </a:solidFill>
              </a:rPr>
              <a:t>1</a:t>
            </a:r>
            <a:r>
              <a:rPr lang="en-US" sz="2400" dirty="0" smtClean="0">
                <a:solidFill>
                  <a:srgbClr val="FF0000"/>
                </a:solidFill>
              </a:rPr>
              <a:t>)!</a:t>
            </a:r>
          </a:p>
        </p:txBody>
      </p:sp>
      <p:cxnSp>
        <p:nvCxnSpPr>
          <p:cNvPr id="14" name="Straight Arrow Connector 13"/>
          <p:cNvCxnSpPr/>
          <p:nvPr/>
        </p:nvCxnSpPr>
        <p:spPr>
          <a:xfrm flipH="1">
            <a:off x="2159323" y="2464611"/>
            <a:ext cx="6546" cy="450979"/>
          </a:xfrm>
          <a:prstGeom prst="straightConnector1">
            <a:avLst/>
          </a:prstGeom>
          <a:ln>
            <a:solidFill>
              <a:srgbClr val="0000FF"/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V="1">
            <a:off x="2165869" y="1488340"/>
            <a:ext cx="0" cy="413228"/>
          </a:xfrm>
          <a:prstGeom prst="straightConnector1">
            <a:avLst/>
          </a:prstGeom>
          <a:ln>
            <a:solidFill>
              <a:srgbClr val="660066"/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stCxn id="4" idx="1"/>
          </p:cNvCxnSpPr>
          <p:nvPr/>
        </p:nvCxnSpPr>
        <p:spPr>
          <a:xfrm flipH="1">
            <a:off x="720129" y="2183090"/>
            <a:ext cx="810717" cy="3487"/>
          </a:xfrm>
          <a:prstGeom prst="straightConnector1">
            <a:avLst/>
          </a:prstGeom>
          <a:ln>
            <a:solidFill>
              <a:srgbClr val="FF0000"/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424528" y="1890702"/>
            <a:ext cx="373219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F</a:t>
            </a:r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2800892" y="2039056"/>
            <a:ext cx="865219" cy="0"/>
          </a:xfrm>
          <a:prstGeom prst="straightConnector1">
            <a:avLst/>
          </a:prstGeom>
          <a:ln>
            <a:solidFill>
              <a:srgbClr val="800000"/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3666111" y="1728421"/>
            <a:ext cx="384641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rgbClr val="800000"/>
                </a:solidFill>
              </a:rPr>
              <a:t>T</a:t>
            </a:r>
            <a:endParaRPr lang="en-US" sz="3200" dirty="0" smtClean="0">
              <a:solidFill>
                <a:srgbClr val="800000"/>
              </a:solidFill>
            </a:endParaRPr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52683" y="883765"/>
            <a:ext cx="3109073" cy="1375442"/>
          </a:xfrm>
          <a:prstGeom prst="rect">
            <a:avLst/>
          </a:prstGeom>
        </p:spPr>
      </p:pic>
      <p:cxnSp>
        <p:nvCxnSpPr>
          <p:cNvPr id="27" name="Straight Arrow Connector 26"/>
          <p:cNvCxnSpPr/>
          <p:nvPr/>
        </p:nvCxnSpPr>
        <p:spPr>
          <a:xfrm>
            <a:off x="7711896" y="4026872"/>
            <a:ext cx="865219" cy="0"/>
          </a:xfrm>
          <a:prstGeom prst="straightConnector1">
            <a:avLst/>
          </a:prstGeom>
          <a:ln>
            <a:solidFill>
              <a:srgbClr val="800000"/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8577115" y="3716237"/>
            <a:ext cx="384641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rgbClr val="800000"/>
                </a:solidFill>
              </a:rPr>
              <a:t>T</a:t>
            </a:r>
            <a:endParaRPr lang="en-US" sz="3200" dirty="0" smtClean="0">
              <a:solidFill>
                <a:srgbClr val="80000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24232" y="4217253"/>
            <a:ext cx="4801314" cy="2062103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3200" dirty="0" smtClean="0"/>
              <a:t>What is missing?</a:t>
            </a:r>
          </a:p>
          <a:p>
            <a:pPr marL="514350" indent="-514350">
              <a:buAutoNum type="alphaUcPeriod"/>
            </a:pPr>
            <a:r>
              <a:rPr lang="en-US" sz="2400" dirty="0" smtClean="0"/>
              <a:t>Friction Acting to the left on M</a:t>
            </a:r>
          </a:p>
          <a:p>
            <a:pPr marL="514350" indent="-514350">
              <a:buAutoNum type="alphaUcPeriod"/>
            </a:pPr>
            <a:r>
              <a:rPr lang="en-US" sz="2400" dirty="0" smtClean="0"/>
              <a:t>Friction Acting to the right on M</a:t>
            </a:r>
          </a:p>
          <a:p>
            <a:pPr marL="514350" indent="-514350">
              <a:buAutoNum type="alphaUcPeriod"/>
            </a:pPr>
            <a:r>
              <a:rPr lang="en-US" sz="2400" dirty="0" smtClean="0"/>
              <a:t>Friction Acting to the left on M</a:t>
            </a:r>
            <a:r>
              <a:rPr lang="en-US" sz="2400" baseline="-25000" dirty="0" smtClean="0"/>
              <a:t>1</a:t>
            </a:r>
          </a:p>
          <a:p>
            <a:pPr marL="514350" indent="-514350">
              <a:buAutoNum type="alphaUcPeriod"/>
            </a:pPr>
            <a:r>
              <a:rPr lang="en-US" sz="2400" dirty="0" smtClean="0"/>
              <a:t>Friction Acting to the right on M</a:t>
            </a:r>
            <a:r>
              <a:rPr lang="en-US" sz="2400" baseline="-25000" dirty="0" smtClean="0"/>
              <a:t>1</a:t>
            </a:r>
            <a:endParaRPr lang="en-US" sz="2400" dirty="0" smtClean="0"/>
          </a:p>
        </p:txBody>
      </p:sp>
      <p:sp>
        <p:nvSpPr>
          <p:cNvPr id="30" name="TextBox 29"/>
          <p:cNvSpPr txBox="1"/>
          <p:nvPr/>
        </p:nvSpPr>
        <p:spPr>
          <a:xfrm>
            <a:off x="3477584" y="2074851"/>
            <a:ext cx="1776214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err="1" smtClean="0"/>
              <a:t>f</a:t>
            </a:r>
            <a:r>
              <a:rPr lang="en-US" sz="3200" baseline="-25000" dirty="0" err="1" smtClean="0"/>
              <a:t>k</a:t>
            </a:r>
            <a:r>
              <a:rPr lang="en-US" sz="3200" baseline="-25000" dirty="0" smtClean="0"/>
              <a:t> </a:t>
            </a:r>
            <a:r>
              <a:rPr lang="en-US" sz="2400" dirty="0" smtClean="0"/>
              <a:t>(M</a:t>
            </a:r>
            <a:r>
              <a:rPr lang="en-US" sz="2400" baseline="-25000" dirty="0" smtClean="0"/>
              <a:t>1</a:t>
            </a:r>
            <a:r>
              <a:rPr lang="en-US" sz="2400" dirty="0" smtClean="0"/>
              <a:t> on M)</a:t>
            </a:r>
            <a:endParaRPr lang="en-US" sz="3200" dirty="0" smtClean="0"/>
          </a:p>
        </p:txBody>
      </p:sp>
      <p:cxnSp>
        <p:nvCxnSpPr>
          <p:cNvPr id="32" name="Straight Arrow Connector 31"/>
          <p:cNvCxnSpPr/>
          <p:nvPr/>
        </p:nvCxnSpPr>
        <p:spPr>
          <a:xfrm>
            <a:off x="2800892" y="2313197"/>
            <a:ext cx="676692" cy="0"/>
          </a:xfrm>
          <a:prstGeom prst="straightConnector1">
            <a:avLst/>
          </a:prstGeom>
          <a:ln>
            <a:solidFill>
              <a:schemeClr val="tx1"/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3545761" y="3651631"/>
            <a:ext cx="2179987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err="1" smtClean="0"/>
              <a:t>f</a:t>
            </a:r>
            <a:r>
              <a:rPr lang="en-US" sz="3200" baseline="-25000" dirty="0" err="1" smtClean="0"/>
              <a:t>k</a:t>
            </a:r>
            <a:r>
              <a:rPr lang="en-US" sz="3200" dirty="0" smtClean="0"/>
              <a:t> </a:t>
            </a:r>
            <a:r>
              <a:rPr lang="en-US" sz="2400" dirty="0" smtClean="0"/>
              <a:t>(table on M</a:t>
            </a:r>
            <a:r>
              <a:rPr lang="en-US" sz="2400" baseline="-25000" dirty="0" smtClean="0"/>
              <a:t>1</a:t>
            </a:r>
            <a:r>
              <a:rPr lang="en-US" sz="2400" dirty="0" smtClean="0"/>
              <a:t>)</a:t>
            </a:r>
          </a:p>
        </p:txBody>
      </p:sp>
      <p:cxnSp>
        <p:nvCxnSpPr>
          <p:cNvPr id="35" name="Straight Arrow Connector 34"/>
          <p:cNvCxnSpPr/>
          <p:nvPr/>
        </p:nvCxnSpPr>
        <p:spPr>
          <a:xfrm flipH="1">
            <a:off x="5581312" y="3976322"/>
            <a:ext cx="488106" cy="0"/>
          </a:xfrm>
          <a:prstGeom prst="straightConnector1">
            <a:avLst/>
          </a:prstGeom>
          <a:ln>
            <a:solidFill>
              <a:schemeClr val="tx1"/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417988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1" grpId="0"/>
      <p:bldP spid="28" grpId="0"/>
      <p:bldP spid="29" grpId="0"/>
      <p:bldP spid="30" grpId="0"/>
      <p:bldP spid="3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Checkpoint 2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530846" y="1901568"/>
            <a:ext cx="1270046" cy="563043"/>
          </a:xfrm>
          <a:prstGeom prst="rect">
            <a:avLst/>
          </a:prstGeom>
          <a:noFill/>
          <a:ln w="38100" cmpd="sng">
            <a:solidFill>
              <a:srgbClr val="4F81BD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rgbClr val="000000"/>
                </a:solidFill>
              </a:rPr>
              <a:t>M</a:t>
            </a:r>
            <a:endParaRPr lang="en-US" sz="2400" dirty="0">
              <a:solidFill>
                <a:srgbClr val="0000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001241" y="3532757"/>
            <a:ext cx="1633002" cy="790293"/>
          </a:xfrm>
          <a:prstGeom prst="rect">
            <a:avLst/>
          </a:prstGeom>
          <a:noFill/>
          <a:ln w="38100" cmpd="sng">
            <a:solidFill>
              <a:srgbClr val="00CC99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tx1"/>
                </a:solidFill>
              </a:rPr>
              <a:t>M</a:t>
            </a:r>
            <a:r>
              <a:rPr lang="en-US" sz="3200" baseline="-25000" dirty="0">
                <a:solidFill>
                  <a:schemeClr val="tx1"/>
                </a:solidFill>
              </a:rPr>
              <a:t>1</a:t>
            </a:r>
            <a:endParaRPr lang="en-US" sz="3200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959188" y="903564"/>
            <a:ext cx="400270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660066"/>
                </a:solidFill>
              </a:rPr>
              <a:t>n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884448" y="2745368"/>
            <a:ext cx="549750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0000FF"/>
                </a:solidFill>
              </a:rPr>
              <a:t>W</a:t>
            </a:r>
          </a:p>
        </p:txBody>
      </p:sp>
      <p:cxnSp>
        <p:nvCxnSpPr>
          <p:cNvPr id="8" name="Straight Arrow Connector 7"/>
          <p:cNvCxnSpPr/>
          <p:nvPr/>
        </p:nvCxnSpPr>
        <p:spPr>
          <a:xfrm flipV="1">
            <a:off x="6823224" y="3111086"/>
            <a:ext cx="0" cy="413228"/>
          </a:xfrm>
          <a:prstGeom prst="straightConnector1">
            <a:avLst/>
          </a:prstGeom>
          <a:ln>
            <a:solidFill>
              <a:srgbClr val="660066"/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6616543" y="2526310"/>
            <a:ext cx="400270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660066"/>
                </a:solidFill>
              </a:rPr>
              <a:t>n</a:t>
            </a:r>
          </a:p>
        </p:txBody>
      </p:sp>
      <p:cxnSp>
        <p:nvCxnSpPr>
          <p:cNvPr id="10" name="Straight Arrow Connector 9"/>
          <p:cNvCxnSpPr/>
          <p:nvPr/>
        </p:nvCxnSpPr>
        <p:spPr>
          <a:xfrm flipH="1">
            <a:off x="6566708" y="4316858"/>
            <a:ext cx="6546" cy="450979"/>
          </a:xfrm>
          <a:prstGeom prst="straightConnector1">
            <a:avLst/>
          </a:prstGeom>
          <a:ln>
            <a:solidFill>
              <a:srgbClr val="0000FF"/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6291833" y="4597615"/>
            <a:ext cx="549750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0000FF"/>
                </a:solidFill>
              </a:rPr>
              <a:t>W</a:t>
            </a:r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7136698" y="4323050"/>
            <a:ext cx="0" cy="444787"/>
          </a:xfrm>
          <a:prstGeom prst="straightConnector1">
            <a:avLst/>
          </a:prstGeom>
          <a:ln>
            <a:solidFill>
              <a:srgbClr val="FF0000"/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6841583" y="4685056"/>
            <a:ext cx="17064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F(M on M</a:t>
            </a:r>
            <a:r>
              <a:rPr lang="en-US" sz="2400" baseline="-25000" dirty="0" smtClean="0">
                <a:solidFill>
                  <a:srgbClr val="FF0000"/>
                </a:solidFill>
              </a:rPr>
              <a:t>1</a:t>
            </a:r>
            <a:r>
              <a:rPr lang="en-US" sz="2400" dirty="0" smtClean="0">
                <a:solidFill>
                  <a:srgbClr val="FF0000"/>
                </a:solidFill>
              </a:rPr>
              <a:t>)!</a:t>
            </a:r>
          </a:p>
        </p:txBody>
      </p:sp>
      <p:cxnSp>
        <p:nvCxnSpPr>
          <p:cNvPr id="14" name="Straight Arrow Connector 13"/>
          <p:cNvCxnSpPr/>
          <p:nvPr/>
        </p:nvCxnSpPr>
        <p:spPr>
          <a:xfrm flipH="1">
            <a:off x="2159323" y="2464611"/>
            <a:ext cx="6546" cy="450979"/>
          </a:xfrm>
          <a:prstGeom prst="straightConnector1">
            <a:avLst/>
          </a:prstGeom>
          <a:ln>
            <a:solidFill>
              <a:srgbClr val="0000FF"/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V="1">
            <a:off x="2165869" y="1488340"/>
            <a:ext cx="0" cy="413228"/>
          </a:xfrm>
          <a:prstGeom prst="straightConnector1">
            <a:avLst/>
          </a:prstGeom>
          <a:ln>
            <a:solidFill>
              <a:srgbClr val="660066"/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stCxn id="4" idx="1"/>
          </p:cNvCxnSpPr>
          <p:nvPr/>
        </p:nvCxnSpPr>
        <p:spPr>
          <a:xfrm flipH="1">
            <a:off x="720129" y="2183090"/>
            <a:ext cx="810717" cy="3487"/>
          </a:xfrm>
          <a:prstGeom prst="straightConnector1">
            <a:avLst/>
          </a:prstGeom>
          <a:ln>
            <a:solidFill>
              <a:srgbClr val="FF0000"/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424528" y="1890702"/>
            <a:ext cx="373219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F</a:t>
            </a:r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2800892" y="2039056"/>
            <a:ext cx="865219" cy="0"/>
          </a:xfrm>
          <a:prstGeom prst="straightConnector1">
            <a:avLst/>
          </a:prstGeom>
          <a:ln>
            <a:solidFill>
              <a:srgbClr val="800000"/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3666111" y="1728421"/>
            <a:ext cx="384641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rgbClr val="800000"/>
                </a:solidFill>
              </a:rPr>
              <a:t>T</a:t>
            </a:r>
            <a:endParaRPr lang="en-US" sz="3200" dirty="0" smtClean="0">
              <a:solidFill>
                <a:srgbClr val="800000"/>
              </a:solidFill>
            </a:endParaRPr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52683" y="883765"/>
            <a:ext cx="3109073" cy="1375442"/>
          </a:xfrm>
          <a:prstGeom prst="rect">
            <a:avLst/>
          </a:prstGeom>
        </p:spPr>
      </p:pic>
      <p:cxnSp>
        <p:nvCxnSpPr>
          <p:cNvPr id="27" name="Straight Arrow Connector 26"/>
          <p:cNvCxnSpPr/>
          <p:nvPr/>
        </p:nvCxnSpPr>
        <p:spPr>
          <a:xfrm>
            <a:off x="7643719" y="4004267"/>
            <a:ext cx="865219" cy="0"/>
          </a:xfrm>
          <a:prstGeom prst="straightConnector1">
            <a:avLst/>
          </a:prstGeom>
          <a:ln>
            <a:solidFill>
              <a:srgbClr val="800000"/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8508938" y="3693632"/>
            <a:ext cx="384641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rgbClr val="800000"/>
                </a:solidFill>
              </a:rPr>
              <a:t>T</a:t>
            </a:r>
            <a:endParaRPr lang="en-US" sz="3200" dirty="0" smtClean="0">
              <a:solidFill>
                <a:srgbClr val="80000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3477584" y="2074851"/>
            <a:ext cx="1776214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err="1" smtClean="0"/>
              <a:t>f</a:t>
            </a:r>
            <a:r>
              <a:rPr lang="en-US" sz="3200" baseline="-25000" dirty="0" err="1" smtClean="0"/>
              <a:t>k</a:t>
            </a:r>
            <a:r>
              <a:rPr lang="en-US" sz="3200" baseline="-25000" dirty="0" smtClean="0"/>
              <a:t> </a:t>
            </a:r>
            <a:r>
              <a:rPr lang="en-US" sz="2400" dirty="0" smtClean="0"/>
              <a:t>(M</a:t>
            </a:r>
            <a:r>
              <a:rPr lang="en-US" sz="2400" baseline="-25000" dirty="0" smtClean="0"/>
              <a:t>1</a:t>
            </a:r>
            <a:r>
              <a:rPr lang="en-US" sz="2400" dirty="0" smtClean="0"/>
              <a:t> on M)</a:t>
            </a:r>
            <a:endParaRPr lang="en-US" sz="3200" dirty="0" smtClean="0"/>
          </a:p>
        </p:txBody>
      </p:sp>
      <p:cxnSp>
        <p:nvCxnSpPr>
          <p:cNvPr id="32" name="Straight Arrow Connector 31"/>
          <p:cNvCxnSpPr/>
          <p:nvPr/>
        </p:nvCxnSpPr>
        <p:spPr>
          <a:xfrm>
            <a:off x="2800892" y="2313197"/>
            <a:ext cx="676692" cy="0"/>
          </a:xfrm>
          <a:prstGeom prst="straightConnector1">
            <a:avLst/>
          </a:prstGeom>
          <a:ln>
            <a:solidFill>
              <a:schemeClr val="tx1"/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3477584" y="3368941"/>
            <a:ext cx="2179987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err="1" smtClean="0"/>
              <a:t>f</a:t>
            </a:r>
            <a:r>
              <a:rPr lang="en-US" sz="3200" baseline="-25000" dirty="0" err="1" smtClean="0"/>
              <a:t>k</a:t>
            </a:r>
            <a:r>
              <a:rPr lang="en-US" sz="3200" dirty="0" smtClean="0"/>
              <a:t> </a:t>
            </a:r>
            <a:r>
              <a:rPr lang="en-US" sz="2400" dirty="0" smtClean="0"/>
              <a:t>(table on M</a:t>
            </a:r>
            <a:r>
              <a:rPr lang="en-US" sz="2400" baseline="-25000" dirty="0" smtClean="0"/>
              <a:t>1</a:t>
            </a:r>
            <a:r>
              <a:rPr lang="en-US" sz="2400" dirty="0" smtClean="0"/>
              <a:t>)</a:t>
            </a:r>
          </a:p>
        </p:txBody>
      </p:sp>
      <p:cxnSp>
        <p:nvCxnSpPr>
          <p:cNvPr id="35" name="Straight Arrow Connector 34"/>
          <p:cNvCxnSpPr/>
          <p:nvPr/>
        </p:nvCxnSpPr>
        <p:spPr>
          <a:xfrm flipH="1">
            <a:off x="5513135" y="3693632"/>
            <a:ext cx="488106" cy="0"/>
          </a:xfrm>
          <a:prstGeom prst="straightConnector1">
            <a:avLst/>
          </a:prstGeom>
          <a:ln>
            <a:solidFill>
              <a:schemeClr val="tx1"/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50470" y="3625077"/>
            <a:ext cx="27504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FF0000"/>
                </a:solidFill>
              </a:rPr>
              <a:t>Newton’s Third Law: </a:t>
            </a:r>
          </a:p>
        </p:txBody>
      </p:sp>
      <p:cxnSp>
        <p:nvCxnSpPr>
          <p:cNvPr id="38" name="Straight Arrow Connector 37"/>
          <p:cNvCxnSpPr/>
          <p:nvPr/>
        </p:nvCxnSpPr>
        <p:spPr>
          <a:xfrm flipH="1">
            <a:off x="5513135" y="4148298"/>
            <a:ext cx="488106" cy="0"/>
          </a:xfrm>
          <a:prstGeom prst="straightConnector1">
            <a:avLst/>
          </a:prstGeom>
          <a:ln>
            <a:solidFill>
              <a:schemeClr val="tx1"/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3736921" y="3855910"/>
            <a:ext cx="1776214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err="1" smtClean="0"/>
              <a:t>f</a:t>
            </a:r>
            <a:r>
              <a:rPr lang="en-US" sz="3200" baseline="-25000" dirty="0" err="1" smtClean="0"/>
              <a:t>k</a:t>
            </a:r>
            <a:r>
              <a:rPr lang="en-US" sz="3200" baseline="-25000" dirty="0" smtClean="0"/>
              <a:t> </a:t>
            </a:r>
            <a:r>
              <a:rPr lang="en-US" sz="2400" dirty="0" smtClean="0"/>
              <a:t>(M on M</a:t>
            </a:r>
            <a:r>
              <a:rPr lang="en-US" sz="2400" baseline="-25000" dirty="0" smtClean="0"/>
              <a:t>1</a:t>
            </a:r>
            <a:r>
              <a:rPr lang="en-US" sz="2400" dirty="0" smtClean="0"/>
              <a:t>)</a:t>
            </a:r>
            <a:endParaRPr lang="en-US" sz="3200" dirty="0" smtClean="0"/>
          </a:p>
        </p:txBody>
      </p:sp>
      <p:sp>
        <p:nvSpPr>
          <p:cNvPr id="40" name="TextBox 39"/>
          <p:cNvSpPr txBox="1"/>
          <p:nvPr/>
        </p:nvSpPr>
        <p:spPr>
          <a:xfrm>
            <a:off x="1992111" y="5447854"/>
            <a:ext cx="7025661" cy="707886"/>
          </a:xfrm>
          <a:prstGeom prst="rect">
            <a:avLst/>
          </a:prstGeom>
          <a:noFill/>
          <a:ln>
            <a:solidFill>
              <a:srgbClr val="008000"/>
            </a:solidFill>
          </a:ln>
        </p:spPr>
        <p:txBody>
          <a:bodyPr wrap="square" rtlCol="0">
            <a:spAutoFit/>
          </a:bodyPr>
          <a:lstStyle/>
          <a:p>
            <a:pPr marL="0" lvl="1"/>
            <a:r>
              <a:rPr lang="en-US" sz="2000" dirty="0" smtClean="0"/>
              <a:t>Block M</a:t>
            </a:r>
            <a:r>
              <a:rPr lang="en-US" sz="2000" baseline="-25000" dirty="0" smtClean="0"/>
              <a:t>1</a:t>
            </a:r>
            <a:r>
              <a:rPr lang="en-US" sz="2000" dirty="0" smtClean="0"/>
              <a:t> experiences the kinetic friction due to the tabletop and the kinetic friction due to M and both forces point to the left.</a:t>
            </a:r>
            <a:endParaRPr lang="en-US" sz="2000" dirty="0"/>
          </a:p>
        </p:txBody>
      </p:sp>
      <p:sp>
        <p:nvSpPr>
          <p:cNvPr id="41" name="TextBox 40"/>
          <p:cNvSpPr txBox="1"/>
          <p:nvPr/>
        </p:nvSpPr>
        <p:spPr>
          <a:xfrm>
            <a:off x="65320" y="5505121"/>
            <a:ext cx="1893868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008000"/>
                </a:solidFill>
              </a:rPr>
              <a:t>Answer D: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914295" y="4024468"/>
            <a:ext cx="20897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If M acts on </a:t>
            </a:r>
            <a:r>
              <a:rPr lang="en-US" sz="2400" dirty="0" smtClean="0">
                <a:solidFill>
                  <a:srgbClr val="FF0000"/>
                </a:solidFill>
              </a:rPr>
              <a:t>M</a:t>
            </a:r>
            <a:r>
              <a:rPr lang="en-US" sz="2400" baseline="-25000" dirty="0" smtClean="0">
                <a:solidFill>
                  <a:srgbClr val="FF0000"/>
                </a:solidFill>
              </a:rPr>
              <a:t>1</a:t>
            </a:r>
            <a:endParaRPr lang="en-US" sz="2400" baseline="-25000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37741" y="4440686"/>
            <a:ext cx="262188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Then M</a:t>
            </a:r>
            <a:r>
              <a:rPr lang="en-US" sz="2400" baseline="-25000" dirty="0">
                <a:solidFill>
                  <a:srgbClr val="FF0000"/>
                </a:solidFill>
              </a:rPr>
              <a:t>1 </a:t>
            </a:r>
            <a:r>
              <a:rPr lang="en-US" sz="2400" dirty="0">
                <a:solidFill>
                  <a:srgbClr val="FF0000"/>
                </a:solidFill>
              </a:rPr>
              <a:t>acts on M</a:t>
            </a:r>
            <a:r>
              <a:rPr lang="en-US" sz="2400" dirty="0" smtClean="0">
                <a:solidFill>
                  <a:srgbClr val="FF0000"/>
                </a:solidFill>
              </a:rPr>
              <a:t>!</a:t>
            </a:r>
            <a:endParaRPr lang="en-US" sz="2400" dirty="0">
              <a:solidFill>
                <a:srgbClr val="FF0000"/>
              </a:solidFill>
            </a:endParaRPr>
          </a:p>
        </p:txBody>
      </p:sp>
      <p:cxnSp>
        <p:nvCxnSpPr>
          <p:cNvPr id="23" name="Straight Arrow Connector 22"/>
          <p:cNvCxnSpPr/>
          <p:nvPr/>
        </p:nvCxnSpPr>
        <p:spPr>
          <a:xfrm flipV="1">
            <a:off x="2800892" y="2659627"/>
            <a:ext cx="865219" cy="1427115"/>
          </a:xfrm>
          <a:prstGeom prst="straightConnector1">
            <a:avLst/>
          </a:prstGeom>
          <a:ln w="19050" cmpd="sng">
            <a:solidFill>
              <a:schemeClr val="tx1"/>
            </a:solidFill>
            <a:prstDash val="sysDash"/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>
            <a:stCxn id="16" idx="3"/>
          </p:cNvCxnSpPr>
          <p:nvPr/>
        </p:nvCxnSpPr>
        <p:spPr>
          <a:xfrm flipV="1">
            <a:off x="2959623" y="4278408"/>
            <a:ext cx="777298" cy="393111"/>
          </a:xfrm>
          <a:prstGeom prst="straightConnector1">
            <a:avLst/>
          </a:prstGeom>
          <a:ln w="19050" cmpd="sng">
            <a:solidFill>
              <a:schemeClr val="tx1"/>
            </a:solidFill>
            <a:prstDash val="sysDash"/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669761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39" grpId="0"/>
      <p:bldP spid="40" grpId="0" animBg="1"/>
      <p:bldP spid="41" grpId="0"/>
      <p:bldP spid="3" grpId="0"/>
      <p:bldP spid="1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Checkpoint 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/>
              <a:t>In an experiment to test the mechanical properties of </a:t>
            </a:r>
            <a:r>
              <a:rPr lang="en-US" sz="2800" dirty="0" err="1"/>
              <a:t>E.coli</a:t>
            </a:r>
            <a:r>
              <a:rPr lang="en-US" sz="2800" dirty="0"/>
              <a:t> (mass ~ 1 x 10-15 g), a bacterium cell is controlled such that it travels vertically down in a fluid at a constant speed of 30 </a:t>
            </a:r>
            <a:r>
              <a:rPr lang="en-US" sz="2800" dirty="0" err="1"/>
              <a:t>μm</a:t>
            </a:r>
            <a:r>
              <a:rPr lang="en-US" sz="2800" dirty="0"/>
              <a:t>/s (take the positive y direction to point upward). In which direction could an external force be applied so that the bacterium slows down</a:t>
            </a:r>
            <a:r>
              <a:rPr lang="en-US" sz="2800" dirty="0" smtClean="0"/>
              <a:t>?</a:t>
            </a:r>
          </a:p>
          <a:p>
            <a:pPr lvl="1"/>
            <a:r>
              <a:rPr lang="en-US" sz="2400" dirty="0"/>
              <a:t>negative y direction; that is, vertically down.</a:t>
            </a:r>
          </a:p>
          <a:p>
            <a:pPr lvl="1"/>
            <a:r>
              <a:rPr lang="en-US" sz="2400" dirty="0"/>
              <a:t>positive y direction; that is, vertically up.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280" y="4749375"/>
            <a:ext cx="2133598" cy="1601231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689093" y="4431271"/>
            <a:ext cx="5823516" cy="486359"/>
          </a:xfrm>
          <a:prstGeom prst="rect">
            <a:avLst/>
          </a:prstGeom>
          <a:noFill/>
          <a:ln w="38100" cmpd="sng">
            <a:solidFill>
              <a:srgbClr val="00CC99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689093" y="5290989"/>
            <a:ext cx="32046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i="1" dirty="0" smtClean="0"/>
              <a:t>Student Explanation</a:t>
            </a:r>
          </a:p>
        </p:txBody>
      </p:sp>
    </p:spTree>
    <p:extLst>
      <p:ext uri="{BB962C8B-B14F-4D97-AF65-F5344CB8AC3E}">
        <p14:creationId xmlns:p14="http://schemas.microsoft.com/office/powerpoint/2010/main" val="42631981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Centripetal Force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Calibri" charset="0"/>
                <a:cs typeface="Arial" charset="0"/>
              </a:rPr>
              <a:t>a</a:t>
            </a:r>
            <a:r>
              <a:rPr lang="en-US" baseline="-25000" dirty="0">
                <a:latin typeface="Calibri" charset="0"/>
                <a:cs typeface="Arial" charset="0"/>
              </a:rPr>
              <a:t>c </a:t>
            </a:r>
            <a:r>
              <a:rPr lang="en-US" dirty="0">
                <a:latin typeface="Calibri" charset="0"/>
                <a:cs typeface="Arial" charset="0"/>
              </a:rPr>
              <a:t>= centripetal acceleration </a:t>
            </a:r>
          </a:p>
          <a:p>
            <a:r>
              <a:rPr lang="en-US" dirty="0">
                <a:latin typeface="Calibri" charset="0"/>
                <a:cs typeface="Arial" charset="0"/>
              </a:rPr>
              <a:t>		</a:t>
            </a:r>
            <a:r>
              <a:rPr lang="en-US" dirty="0">
                <a:latin typeface="Wingdings" charset="0"/>
                <a:cs typeface="Wingdings" charset="0"/>
              </a:rPr>
              <a:t></a:t>
            </a:r>
            <a:r>
              <a:rPr lang="en-US" dirty="0">
                <a:latin typeface="Calibri" charset="0"/>
                <a:cs typeface="Arial" charset="0"/>
              </a:rPr>
              <a:t> perpendicular to motion</a:t>
            </a:r>
          </a:p>
          <a:p>
            <a:r>
              <a:rPr lang="en-US" dirty="0">
                <a:latin typeface="Calibri" charset="0"/>
                <a:cs typeface="Arial" charset="0"/>
              </a:rPr>
              <a:t>			changes direction of object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432233" y="3711082"/>
            <a:ext cx="1890394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err="1" smtClean="0"/>
              <a:t>F</a:t>
            </a:r>
            <a:r>
              <a:rPr lang="en-US" sz="3200" baseline="-25000" dirty="0" err="1" smtClean="0"/>
              <a:t>cent</a:t>
            </a:r>
            <a:r>
              <a:rPr lang="en-US" sz="3200" dirty="0" smtClean="0"/>
              <a:t> = ma</a:t>
            </a:r>
            <a:r>
              <a:rPr lang="en-US" sz="3200" baseline="-25000" dirty="0" smtClean="0"/>
              <a:t>c</a:t>
            </a:r>
            <a:endParaRPr lang="en-US" sz="3200" dirty="0" smtClean="0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35066135"/>
              </p:ext>
            </p:extLst>
          </p:nvPr>
        </p:nvGraphicFramePr>
        <p:xfrm>
          <a:off x="1236677" y="4513764"/>
          <a:ext cx="2924907" cy="17017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909" name="Equation" r:id="rId3" imgW="698500" imgH="406400" progId="Equation.3">
                  <p:embed/>
                </p:oleObj>
              </mc:Choice>
              <mc:Fallback>
                <p:oleObj name="Equation" r:id="rId3" imgW="698500" imgH="4064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236677" y="4513764"/>
                        <a:ext cx="2924907" cy="1701765"/>
                      </a:xfrm>
                      <a:prstGeom prst="rect">
                        <a:avLst/>
                      </a:prstGeom>
                      <a:ln>
                        <a:solidFill>
                          <a:srgbClr val="00800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432233" y="2851143"/>
            <a:ext cx="1481495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rgbClr val="FF0000"/>
                </a:solidFill>
                <a:latin typeface="Calibri" charset="0"/>
                <a:cs typeface="Arial" charset="0"/>
              </a:rPr>
              <a:t>a</a:t>
            </a:r>
            <a:r>
              <a:rPr lang="en-US" sz="3200" baseline="-25000" dirty="0">
                <a:solidFill>
                  <a:srgbClr val="FF0000"/>
                </a:solidFill>
                <a:latin typeface="Calibri" charset="0"/>
                <a:cs typeface="Arial" charset="0"/>
              </a:rPr>
              <a:t>c </a:t>
            </a:r>
            <a:r>
              <a:rPr lang="en-US" sz="3200" dirty="0">
                <a:solidFill>
                  <a:srgbClr val="FF0000"/>
                </a:solidFill>
                <a:latin typeface="Calibri" charset="0"/>
                <a:cs typeface="Arial" charset="0"/>
              </a:rPr>
              <a:t>= v</a:t>
            </a:r>
            <a:r>
              <a:rPr lang="en-US" sz="3200" baseline="30000" dirty="0">
                <a:solidFill>
                  <a:srgbClr val="FF0000"/>
                </a:solidFill>
                <a:latin typeface="Calibri" charset="0"/>
                <a:cs typeface="Arial" charset="0"/>
              </a:rPr>
              <a:t>2</a:t>
            </a:r>
            <a:r>
              <a:rPr lang="en-US" sz="3200" dirty="0">
                <a:solidFill>
                  <a:srgbClr val="FF0000"/>
                </a:solidFill>
                <a:latin typeface="Calibri" charset="0"/>
                <a:cs typeface="Arial" charset="0"/>
              </a:rPr>
              <a:t>/</a:t>
            </a:r>
            <a:r>
              <a:rPr lang="en-US" sz="3200" dirty="0" smtClean="0">
                <a:solidFill>
                  <a:srgbClr val="FF0000"/>
                </a:solidFill>
                <a:latin typeface="Calibri" charset="0"/>
                <a:cs typeface="Arial" charset="0"/>
              </a:rPr>
              <a:t>r</a:t>
            </a:r>
            <a:endParaRPr lang="en-US" sz="3200" dirty="0">
              <a:solidFill>
                <a:srgbClr val="FF0000"/>
              </a:solidFill>
              <a:latin typeface="Calibri" charset="0"/>
              <a:cs typeface="Arial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188468" y="3409213"/>
            <a:ext cx="3286076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Also point toward </a:t>
            </a:r>
          </a:p>
          <a:p>
            <a:r>
              <a:rPr lang="en-US" sz="3200" dirty="0" smtClean="0"/>
              <a:t>center of circle!</a:t>
            </a:r>
          </a:p>
        </p:txBody>
      </p:sp>
      <p:sp>
        <p:nvSpPr>
          <p:cNvPr id="5" name="Oval 4"/>
          <p:cNvSpPr/>
          <p:nvPr/>
        </p:nvSpPr>
        <p:spPr>
          <a:xfrm>
            <a:off x="4756096" y="2816359"/>
            <a:ext cx="4049236" cy="3399170"/>
          </a:xfrm>
          <a:prstGeom prst="ellipse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Arrow Connector 9"/>
          <p:cNvCxnSpPr>
            <a:stCxn id="5" idx="6"/>
          </p:cNvCxnSpPr>
          <p:nvPr/>
        </p:nvCxnSpPr>
        <p:spPr>
          <a:xfrm flipH="1" flipV="1">
            <a:off x="7417888" y="4486431"/>
            <a:ext cx="1387444" cy="29513"/>
          </a:xfrm>
          <a:prstGeom prst="straightConnector1">
            <a:avLst/>
          </a:prstGeom>
          <a:ln>
            <a:solidFill>
              <a:schemeClr val="tx1"/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7614146" y="4515944"/>
            <a:ext cx="860398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err="1" smtClean="0"/>
              <a:t>F</a:t>
            </a:r>
            <a:r>
              <a:rPr lang="en-US" sz="3200" baseline="-25000" dirty="0" err="1" smtClean="0"/>
              <a:t>cent</a:t>
            </a:r>
            <a:endParaRPr lang="en-US" sz="3200" dirty="0" smtClean="0"/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1864606" y="3409213"/>
            <a:ext cx="1094442" cy="508679"/>
          </a:xfrm>
          <a:prstGeom prst="straightConnector1">
            <a:avLst/>
          </a:prstGeom>
          <a:ln>
            <a:solidFill>
              <a:srgbClr val="FF0000"/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920699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0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3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  <p:bldP spid="9" grpId="0"/>
      <p:bldP spid="5" grpId="0" animBg="1"/>
      <p:bldP spid="1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Trebuchet MS" charset="0"/>
                <a:cs typeface="Arial" charset="0"/>
              </a:rPr>
              <a:t>Bucket</a:t>
            </a:r>
          </a:p>
        </p:txBody>
      </p:sp>
      <p:sp>
        <p:nvSpPr>
          <p:cNvPr id="49155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>
                <a:latin typeface="Calibri" charset="0"/>
                <a:cs typeface="Arial" charset="0"/>
              </a:rPr>
              <a:t>I will now hold a bucket of water over my head and I will not get wet</a:t>
            </a:r>
            <a:r>
              <a:rPr lang="en-US" dirty="0" smtClean="0">
                <a:latin typeface="Calibri" charset="0"/>
                <a:cs typeface="Arial" charset="0"/>
              </a:rPr>
              <a:t>.</a:t>
            </a:r>
          </a:p>
          <a:p>
            <a:pPr eaLnBrk="1" hangingPunct="1"/>
            <a:endParaRPr lang="en-US" dirty="0">
              <a:latin typeface="Calibri" charset="0"/>
              <a:cs typeface="Arial" charset="0"/>
            </a:endParaRPr>
          </a:p>
          <a:p>
            <a:pPr eaLnBrk="1" hangingPunct="1"/>
            <a:r>
              <a:rPr lang="en-US" dirty="0" smtClean="0">
                <a:latin typeface="Calibri" charset="0"/>
                <a:cs typeface="Arial" charset="0"/>
              </a:rPr>
              <a:t>(spinning bucket of water demo)</a:t>
            </a:r>
            <a:endParaRPr lang="en-US" dirty="0">
              <a:latin typeface="Calibri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73377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Trebuchet MS" charset="0"/>
                <a:cs typeface="Arial" charset="0"/>
              </a:rPr>
              <a:t>Forces acting on the water:</a:t>
            </a:r>
          </a:p>
        </p:txBody>
      </p:sp>
      <p:sp>
        <p:nvSpPr>
          <p:cNvPr id="5017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>
                <a:latin typeface="Calibri" charset="0"/>
                <a:cs typeface="Arial" charset="0"/>
              </a:rPr>
              <a:t>At the bottom, which force has a larger magnitude? </a:t>
            </a:r>
          </a:p>
          <a:p>
            <a:pPr eaLnBrk="1" hangingPunct="1"/>
            <a:r>
              <a:rPr lang="en-US" dirty="0">
                <a:latin typeface="Calibri" charset="0"/>
                <a:cs typeface="Arial" charset="0"/>
              </a:rPr>
              <a:t>	A.  The two forces are equal</a:t>
            </a:r>
          </a:p>
          <a:p>
            <a:pPr eaLnBrk="1" hangingPunct="1"/>
            <a:r>
              <a:rPr lang="en-US" dirty="0">
                <a:latin typeface="Calibri" charset="0"/>
                <a:cs typeface="Arial" charset="0"/>
              </a:rPr>
              <a:t>	B. Normal Force </a:t>
            </a:r>
            <a:r>
              <a:rPr lang="en-US" dirty="0" smtClean="0">
                <a:latin typeface="Calibri" charset="0"/>
                <a:cs typeface="Arial" charset="0"/>
              </a:rPr>
              <a:t>(</a:t>
            </a:r>
            <a:r>
              <a:rPr lang="en-US" dirty="0">
                <a:latin typeface="Calibri" charset="0"/>
                <a:cs typeface="Arial" charset="0"/>
              </a:rPr>
              <a:t>bucket pushing up on water</a:t>
            </a:r>
            <a:r>
              <a:rPr lang="en-US" dirty="0" smtClean="0">
                <a:latin typeface="Calibri" charset="0"/>
                <a:cs typeface="Arial" charset="0"/>
              </a:rPr>
              <a:t>)</a:t>
            </a:r>
            <a:endParaRPr lang="en-US" dirty="0">
              <a:latin typeface="Calibri" charset="0"/>
              <a:cs typeface="Arial" charset="0"/>
            </a:endParaRPr>
          </a:p>
          <a:p>
            <a:pPr eaLnBrk="1" hangingPunct="1"/>
            <a:r>
              <a:rPr lang="en-US" dirty="0">
                <a:latin typeface="Calibri" charset="0"/>
                <a:cs typeface="Arial" charset="0"/>
              </a:rPr>
              <a:t>	</a:t>
            </a:r>
            <a:r>
              <a:rPr lang="en-US" dirty="0" smtClean="0">
                <a:latin typeface="Calibri" charset="0"/>
                <a:cs typeface="Arial" charset="0"/>
              </a:rPr>
              <a:t>C</a:t>
            </a:r>
            <a:r>
              <a:rPr lang="en-US" dirty="0">
                <a:latin typeface="Calibri" charset="0"/>
                <a:cs typeface="Arial" charset="0"/>
              </a:rPr>
              <a:t>. Weight</a:t>
            </a:r>
          </a:p>
          <a:p>
            <a:pPr eaLnBrk="1" hangingPunct="1"/>
            <a:r>
              <a:rPr lang="en-US" dirty="0">
                <a:latin typeface="Calibri" charset="0"/>
                <a:cs typeface="Arial" charset="0"/>
              </a:rPr>
              <a:t>	</a:t>
            </a:r>
            <a:r>
              <a:rPr lang="en-US" dirty="0" smtClean="0">
                <a:latin typeface="Calibri" charset="0"/>
                <a:cs typeface="Arial" charset="0"/>
              </a:rPr>
              <a:t>D</a:t>
            </a:r>
            <a:r>
              <a:rPr lang="en-US" dirty="0">
                <a:latin typeface="Calibri" charset="0"/>
                <a:cs typeface="Arial" charset="0"/>
              </a:rPr>
              <a:t>.  We can</a:t>
            </a:r>
            <a:r>
              <a:rPr lang="ja-JP" altLang="en-US" dirty="0">
                <a:latin typeface="Calibri" charset="0"/>
                <a:cs typeface="Arial" charset="0"/>
              </a:rPr>
              <a:t>’</a:t>
            </a:r>
            <a:r>
              <a:rPr lang="en-US" dirty="0">
                <a:latin typeface="Calibri" charset="0"/>
                <a:cs typeface="Arial" charset="0"/>
              </a:rPr>
              <a:t>t say without knowing the velocity</a:t>
            </a:r>
          </a:p>
        </p:txBody>
      </p:sp>
      <p:sp>
        <p:nvSpPr>
          <p:cNvPr id="6" name="Can 5"/>
          <p:cNvSpPr/>
          <p:nvPr/>
        </p:nvSpPr>
        <p:spPr bwMode="auto">
          <a:xfrm>
            <a:off x="1293400" y="4468395"/>
            <a:ext cx="1371600" cy="1143000"/>
          </a:xfrm>
          <a:prstGeom prst="can">
            <a:avLst>
              <a:gd name="adj" fmla="val 25000"/>
            </a:avLst>
          </a:prstGeom>
          <a:noFill/>
          <a:ln w="19050" cap="flat" cmpd="sng" algn="ctr">
            <a:solidFill>
              <a:schemeClr val="tx2"/>
            </a:solidFill>
            <a:prstDash val="solid"/>
            <a:round/>
            <a:headEnd type="triangle" w="med" len="med"/>
            <a:tailEnd type="triangle" w="med" len="med"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en-US">
              <a:ea typeface="Arial" charset="0"/>
            </a:endParaRPr>
          </a:p>
        </p:txBody>
      </p:sp>
      <p:sp>
        <p:nvSpPr>
          <p:cNvPr id="11" name="Rectangle 6"/>
          <p:cNvSpPr>
            <a:spLocks noChangeArrowheads="1"/>
          </p:cNvSpPr>
          <p:nvPr/>
        </p:nvSpPr>
        <p:spPr bwMode="auto">
          <a:xfrm>
            <a:off x="700408" y="2640464"/>
            <a:ext cx="7986392" cy="528638"/>
          </a:xfrm>
          <a:prstGeom prst="rect">
            <a:avLst/>
          </a:prstGeom>
          <a:noFill/>
          <a:ln w="57150">
            <a:solidFill>
              <a:srgbClr val="339933"/>
            </a:solidFill>
            <a:miter lim="800000"/>
            <a:headEnd/>
            <a:tailEnd/>
          </a:ln>
          <a:extLst/>
        </p:spPr>
        <p:txBody>
          <a:bodyPr wrap="none" anchor="ctr"/>
          <a:lstStyle/>
          <a:p>
            <a:pPr>
              <a:defRPr/>
            </a:pPr>
            <a:endParaRPr lang="en-US">
              <a:ea typeface="+mn-ea"/>
              <a:cs typeface="+mn-cs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297120" y="4634980"/>
            <a:ext cx="5093606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lvl1pPr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>
              <a:defRPr sz="20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defRPr sz="20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defRPr sz="20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defRPr sz="20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/>
            <a:r>
              <a:rPr lang="en-US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Since the </a:t>
            </a:r>
            <a:r>
              <a:rPr lang="en-US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F</a:t>
            </a:r>
            <a:r>
              <a:rPr lang="en-US" baseline="-25000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ext</a:t>
            </a:r>
            <a:r>
              <a:rPr lang="en-US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 </a:t>
            </a:r>
            <a:r>
              <a:rPr lang="en-US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and acceleration are towards the center of the circle, we need more up forces than down forces.  </a:t>
            </a:r>
          </a:p>
        </p:txBody>
      </p:sp>
      <p:sp>
        <p:nvSpPr>
          <p:cNvPr id="14" name="Cloud Callout 13"/>
          <p:cNvSpPr/>
          <p:nvPr/>
        </p:nvSpPr>
        <p:spPr bwMode="auto">
          <a:xfrm>
            <a:off x="1293400" y="5306595"/>
            <a:ext cx="1371600" cy="304800"/>
          </a:xfrm>
          <a:prstGeom prst="cloudCallout">
            <a:avLst/>
          </a:prstGeom>
          <a:solidFill>
            <a:srgbClr val="3333CC"/>
          </a:solidFill>
          <a:ln w="19050" cap="flat" cmpd="sng" algn="ctr">
            <a:solidFill>
              <a:schemeClr val="tx2"/>
            </a:solidFill>
            <a:prstDash val="solid"/>
            <a:round/>
            <a:headEnd type="triangle" w="med" len="med"/>
            <a:tailEnd type="triangle" w="med" len="med"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en-US">
              <a:ea typeface="Arial" charset="0"/>
            </a:endParaRPr>
          </a:p>
        </p:txBody>
      </p:sp>
      <p:sp>
        <p:nvSpPr>
          <p:cNvPr id="15" name="Up Arrow 14"/>
          <p:cNvSpPr/>
          <p:nvPr/>
        </p:nvSpPr>
        <p:spPr bwMode="auto">
          <a:xfrm>
            <a:off x="1903000" y="4620795"/>
            <a:ext cx="152400" cy="685800"/>
          </a:xfrm>
          <a:prstGeom prst="upArrow">
            <a:avLst/>
          </a:prstGeom>
          <a:noFill/>
          <a:ln w="19050" cap="flat" cmpd="sng" algn="ctr">
            <a:solidFill>
              <a:schemeClr val="tx2"/>
            </a:solidFill>
            <a:prstDash val="solid"/>
            <a:round/>
            <a:headEnd type="triangle" w="med" len="med"/>
            <a:tailEnd type="triangle" w="med" len="med"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en-US">
              <a:ea typeface="Arial" charset="0"/>
            </a:endParaRPr>
          </a:p>
        </p:txBody>
      </p:sp>
      <p:sp>
        <p:nvSpPr>
          <p:cNvPr id="16" name="Down Arrow 15"/>
          <p:cNvSpPr/>
          <p:nvPr/>
        </p:nvSpPr>
        <p:spPr bwMode="auto">
          <a:xfrm>
            <a:off x="1903000" y="5535195"/>
            <a:ext cx="152400" cy="685800"/>
          </a:xfrm>
          <a:prstGeom prst="downArrow">
            <a:avLst/>
          </a:prstGeom>
          <a:noFill/>
          <a:ln w="19050" cap="flat" cmpd="sng" algn="ctr">
            <a:solidFill>
              <a:schemeClr val="tx2"/>
            </a:solidFill>
            <a:prstDash val="solid"/>
            <a:round/>
            <a:headEnd type="triangle" w="med" len="med"/>
            <a:tailEnd type="triangle" w="med" len="med"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en-US">
              <a:ea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0166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/>
      <p:bldP spid="15" grpId="0" animBg="1"/>
      <p:bldP spid="1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Things you asked about: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Insert </a:t>
            </a:r>
            <a:r>
              <a:rPr lang="en-US" dirty="0"/>
              <a:t>s</a:t>
            </a:r>
            <a:r>
              <a:rPr lang="en-US" dirty="0" smtClean="0"/>
              <a:t>tudent comments from the “lecture thoughts” checkpoint question here!</a:t>
            </a:r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r>
              <a:rPr lang="en-US" sz="2000" dirty="0" smtClean="0"/>
              <a:t>Add slides that answer specific student comments as needed.  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6945628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Trebuchet MS" charset="0"/>
                <a:cs typeface="Arial" charset="0"/>
              </a:rPr>
              <a:t>Forces acting on the water:</a:t>
            </a:r>
          </a:p>
        </p:txBody>
      </p:sp>
      <p:sp>
        <p:nvSpPr>
          <p:cNvPr id="51203" name="Content Placeholder 2"/>
          <p:cNvSpPr>
            <a:spLocks noGrp="1"/>
          </p:cNvSpPr>
          <p:nvPr>
            <p:ph idx="1"/>
          </p:nvPr>
        </p:nvSpPr>
        <p:spPr>
          <a:xfrm>
            <a:off x="94581" y="868082"/>
            <a:ext cx="8850122" cy="5347447"/>
          </a:xfrm>
        </p:spPr>
        <p:txBody>
          <a:bodyPr/>
          <a:lstStyle/>
          <a:p>
            <a:pPr eaLnBrk="1" hangingPunct="1"/>
            <a:r>
              <a:rPr lang="en-US" dirty="0">
                <a:latin typeface="Calibri" charset="0"/>
                <a:cs typeface="Arial" charset="0"/>
              </a:rPr>
              <a:t>At the bottom of the swing, which force is bigger? </a:t>
            </a:r>
          </a:p>
          <a:p>
            <a:pPr eaLnBrk="1" hangingPunct="1"/>
            <a:r>
              <a:rPr lang="en-US" dirty="0">
                <a:latin typeface="Calibri" charset="0"/>
                <a:cs typeface="Arial" charset="0"/>
              </a:rPr>
              <a:t>	A.  The two forces are equal</a:t>
            </a:r>
          </a:p>
          <a:p>
            <a:pPr eaLnBrk="1" hangingPunct="1"/>
            <a:r>
              <a:rPr lang="en-US" dirty="0">
                <a:latin typeface="Calibri" charset="0"/>
                <a:cs typeface="Arial" charset="0"/>
              </a:rPr>
              <a:t>	</a:t>
            </a:r>
          </a:p>
          <a:p>
            <a:pPr eaLnBrk="1" hangingPunct="1"/>
            <a:endParaRPr lang="en-US" dirty="0">
              <a:latin typeface="Calibri" charset="0"/>
              <a:cs typeface="Arial" charset="0"/>
            </a:endParaRPr>
          </a:p>
          <a:p>
            <a:pPr eaLnBrk="1" hangingPunct="1"/>
            <a:endParaRPr lang="en-US" dirty="0">
              <a:latin typeface="Calibri" charset="0"/>
              <a:cs typeface="Arial" charset="0"/>
            </a:endParaRPr>
          </a:p>
          <a:p>
            <a:pPr eaLnBrk="1" hangingPunct="1"/>
            <a:r>
              <a:rPr lang="en-US" dirty="0">
                <a:latin typeface="Calibri" charset="0"/>
                <a:cs typeface="Arial" charset="0"/>
              </a:rPr>
              <a:t>		B. Normal Force (bucket pushing up on water)</a:t>
            </a:r>
          </a:p>
          <a:p>
            <a:pPr eaLnBrk="1" hangingPunct="1"/>
            <a:r>
              <a:rPr lang="en-US" dirty="0">
                <a:latin typeface="Calibri" charset="0"/>
                <a:cs typeface="Arial" charset="0"/>
              </a:rPr>
              <a:t>		</a:t>
            </a:r>
            <a:r>
              <a:rPr lang="en-US" dirty="0" smtClean="0">
                <a:latin typeface="Calibri" charset="0"/>
                <a:cs typeface="Arial" charset="0"/>
              </a:rPr>
              <a:t>C</a:t>
            </a:r>
            <a:r>
              <a:rPr lang="en-US" dirty="0">
                <a:latin typeface="Calibri" charset="0"/>
                <a:cs typeface="Arial" charset="0"/>
              </a:rPr>
              <a:t>. Weight</a:t>
            </a:r>
          </a:p>
          <a:p>
            <a:pPr eaLnBrk="1" hangingPunct="1"/>
            <a:r>
              <a:rPr lang="en-US" dirty="0">
                <a:latin typeface="Calibri" charset="0"/>
                <a:cs typeface="Arial" charset="0"/>
              </a:rPr>
              <a:t>		D.  We can</a:t>
            </a:r>
            <a:r>
              <a:rPr lang="ja-JP" altLang="en-US" dirty="0">
                <a:latin typeface="Calibri" charset="0"/>
                <a:cs typeface="Arial" charset="0"/>
              </a:rPr>
              <a:t>’</a:t>
            </a:r>
            <a:r>
              <a:rPr lang="en-US" dirty="0">
                <a:latin typeface="Calibri" charset="0"/>
                <a:cs typeface="Arial" charset="0"/>
              </a:rPr>
              <a:t>t say without knowing the velocity</a:t>
            </a:r>
          </a:p>
        </p:txBody>
      </p:sp>
      <p:sp>
        <p:nvSpPr>
          <p:cNvPr id="6" name="Can 5"/>
          <p:cNvSpPr/>
          <p:nvPr/>
        </p:nvSpPr>
        <p:spPr bwMode="auto">
          <a:xfrm>
            <a:off x="3352800" y="2514600"/>
            <a:ext cx="1371600" cy="1143000"/>
          </a:xfrm>
          <a:prstGeom prst="can">
            <a:avLst>
              <a:gd name="adj" fmla="val 25000"/>
            </a:avLst>
          </a:prstGeom>
          <a:noFill/>
          <a:ln w="19050" cap="flat" cmpd="sng" algn="ctr">
            <a:solidFill>
              <a:schemeClr val="tx2"/>
            </a:solidFill>
            <a:prstDash val="solid"/>
            <a:round/>
            <a:headEnd type="triangle" w="med" len="med"/>
            <a:tailEnd type="triangle" w="med" len="med"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en-US">
              <a:ea typeface="Arial" charset="0"/>
            </a:endParaRPr>
          </a:p>
        </p:txBody>
      </p:sp>
      <p:sp>
        <p:nvSpPr>
          <p:cNvPr id="11" name="Rectangle 6"/>
          <p:cNvSpPr>
            <a:spLocks noChangeArrowheads="1"/>
          </p:cNvSpPr>
          <p:nvPr/>
        </p:nvSpPr>
        <p:spPr bwMode="auto">
          <a:xfrm>
            <a:off x="990600" y="5069681"/>
            <a:ext cx="7848600" cy="528638"/>
          </a:xfrm>
          <a:prstGeom prst="rect">
            <a:avLst/>
          </a:prstGeom>
          <a:noFill/>
          <a:ln w="57150">
            <a:solidFill>
              <a:srgbClr val="339933"/>
            </a:solidFill>
            <a:miter lim="800000"/>
            <a:headEnd/>
            <a:tailEnd/>
          </a:ln>
          <a:extLst/>
        </p:spPr>
        <p:txBody>
          <a:bodyPr wrap="none" anchor="ctr"/>
          <a:lstStyle/>
          <a:p>
            <a:pPr>
              <a:defRPr/>
            </a:pPr>
            <a:endParaRPr lang="en-US">
              <a:ea typeface="+mn-ea"/>
              <a:cs typeface="+mn-cs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029200" y="2743200"/>
            <a:ext cx="3810000" cy="1016000"/>
          </a:xfrm>
          <a:prstGeom prst="rect">
            <a:avLst/>
          </a:prstGeom>
          <a:noFill/>
        </p:spPr>
        <p:txBody>
          <a:bodyPr>
            <a:spAutoFit/>
          </a:bodyPr>
          <a:lstStyle>
            <a:lvl1pPr>
              <a:defRPr sz="200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>
              <a:defRPr sz="20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defRPr sz="20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defRPr sz="20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defRPr sz="20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r>
              <a:rPr lang="en-US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The faster the velocity, the more normal force needed change the direction of the water</a:t>
            </a:r>
          </a:p>
        </p:txBody>
      </p:sp>
      <p:sp>
        <p:nvSpPr>
          <p:cNvPr id="14" name="Cloud Callout 13"/>
          <p:cNvSpPr/>
          <p:nvPr/>
        </p:nvSpPr>
        <p:spPr bwMode="auto">
          <a:xfrm>
            <a:off x="3352800" y="2514600"/>
            <a:ext cx="1371600" cy="304800"/>
          </a:xfrm>
          <a:prstGeom prst="cloudCallout">
            <a:avLst/>
          </a:prstGeom>
          <a:solidFill>
            <a:srgbClr val="3333CC"/>
          </a:solidFill>
          <a:ln w="19050" cap="flat" cmpd="sng" algn="ctr">
            <a:solidFill>
              <a:schemeClr val="tx2"/>
            </a:solidFill>
            <a:prstDash val="solid"/>
            <a:round/>
            <a:headEnd type="triangle" w="med" len="med"/>
            <a:tailEnd type="triangle" w="med" len="med"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en-US">
              <a:ea typeface="Arial" charset="0"/>
            </a:endParaRPr>
          </a:p>
        </p:txBody>
      </p:sp>
      <p:sp>
        <p:nvSpPr>
          <p:cNvPr id="15" name="Down Arrow 14"/>
          <p:cNvSpPr/>
          <p:nvPr/>
        </p:nvSpPr>
        <p:spPr bwMode="auto">
          <a:xfrm>
            <a:off x="3581400" y="2819400"/>
            <a:ext cx="381000" cy="685800"/>
          </a:xfrm>
          <a:prstGeom prst="downArrow">
            <a:avLst/>
          </a:prstGeom>
          <a:noFill/>
          <a:ln w="19050" cap="flat" cmpd="sng" algn="ctr">
            <a:solidFill>
              <a:schemeClr val="tx2"/>
            </a:solidFill>
            <a:prstDash val="solid"/>
            <a:round/>
            <a:headEnd type="triangle" w="med" len="med"/>
            <a:tailEnd type="triangle" w="med" len="med"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en-US">
              <a:ea typeface="Arial" charset="0"/>
            </a:endParaRPr>
          </a:p>
        </p:txBody>
      </p:sp>
      <p:sp>
        <p:nvSpPr>
          <p:cNvPr id="16" name="Down Arrow 15"/>
          <p:cNvSpPr/>
          <p:nvPr/>
        </p:nvSpPr>
        <p:spPr bwMode="auto">
          <a:xfrm>
            <a:off x="4114800" y="2743200"/>
            <a:ext cx="381000" cy="685800"/>
          </a:xfrm>
          <a:prstGeom prst="downArrow">
            <a:avLst/>
          </a:prstGeom>
          <a:noFill/>
          <a:ln w="19050" cap="flat" cmpd="sng" algn="ctr">
            <a:solidFill>
              <a:schemeClr val="tx2"/>
            </a:solidFill>
            <a:prstDash val="solid"/>
            <a:round/>
            <a:headEnd type="triangle" w="med" len="med"/>
            <a:tailEnd type="triangle" w="med" len="med"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en-US">
              <a:ea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9413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/>
      <p:bldP spid="15" grpId="0" animBg="1"/>
      <p:bldP spid="16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Trebuchet MS" charset="0"/>
                <a:cs typeface="Arial" charset="0"/>
              </a:rPr>
              <a:t>Why doesn</a:t>
            </a:r>
            <a:r>
              <a:rPr lang="ja-JP" altLang="en-US">
                <a:latin typeface="Trebuchet MS" charset="0"/>
                <a:cs typeface="Arial" charset="0"/>
              </a:rPr>
              <a:t>’</a:t>
            </a:r>
            <a:r>
              <a:rPr lang="en-US">
                <a:latin typeface="Trebuchet MS" charset="0"/>
                <a:cs typeface="Arial" charset="0"/>
              </a:rPr>
              <a:t>t it fall?</a:t>
            </a:r>
          </a:p>
        </p:txBody>
      </p:sp>
      <p:sp>
        <p:nvSpPr>
          <p:cNvPr id="52227" name="Content Placeholder 2"/>
          <p:cNvSpPr>
            <a:spLocks noGrp="1"/>
          </p:cNvSpPr>
          <p:nvPr>
            <p:ph idx="1"/>
          </p:nvPr>
        </p:nvSpPr>
        <p:spPr>
          <a:xfrm>
            <a:off x="216186" y="868082"/>
            <a:ext cx="8927814" cy="5347447"/>
          </a:xfrm>
        </p:spPr>
        <p:txBody>
          <a:bodyPr/>
          <a:lstStyle/>
          <a:p>
            <a:pPr eaLnBrk="1" hangingPunct="1"/>
            <a:r>
              <a:rPr lang="en-US" dirty="0">
                <a:latin typeface="Calibri" charset="0"/>
                <a:cs typeface="Arial" charset="0"/>
              </a:rPr>
              <a:t>Both forces are down</a:t>
            </a:r>
            <a:r>
              <a:rPr lang="en-US" dirty="0" smtClean="0">
                <a:latin typeface="Calibri" charset="0"/>
                <a:cs typeface="Arial" charset="0"/>
              </a:rPr>
              <a:t>…</a:t>
            </a:r>
          </a:p>
          <a:p>
            <a:pPr eaLnBrk="1" hangingPunct="1"/>
            <a:r>
              <a:rPr lang="en-US" dirty="0">
                <a:latin typeface="Calibri" charset="0"/>
                <a:cs typeface="Arial" charset="0"/>
              </a:rPr>
              <a:t>	</a:t>
            </a:r>
            <a:r>
              <a:rPr lang="en-US" dirty="0" smtClean="0">
                <a:latin typeface="Calibri" charset="0"/>
                <a:cs typeface="Arial" charset="0"/>
              </a:rPr>
              <a:t>					…shouldn‘t </a:t>
            </a:r>
            <a:r>
              <a:rPr lang="en-US" dirty="0">
                <a:latin typeface="Calibri" charset="0"/>
                <a:cs typeface="Arial" charset="0"/>
              </a:rPr>
              <a:t>the water </a:t>
            </a:r>
            <a:r>
              <a:rPr lang="en-US" dirty="0" smtClean="0">
                <a:latin typeface="Calibri" charset="0"/>
                <a:cs typeface="Arial" charset="0"/>
              </a:rPr>
              <a:t>fall down</a:t>
            </a:r>
            <a:r>
              <a:rPr lang="en-US" dirty="0">
                <a:latin typeface="Calibri" charset="0"/>
                <a:cs typeface="Arial" charset="0"/>
              </a:rPr>
              <a:t>?</a:t>
            </a:r>
          </a:p>
          <a:p>
            <a:pPr eaLnBrk="1" hangingPunct="1"/>
            <a:endParaRPr lang="en-US" dirty="0">
              <a:latin typeface="Calibri" charset="0"/>
              <a:cs typeface="Arial" charset="0"/>
            </a:endParaRPr>
          </a:p>
          <a:p>
            <a:pPr eaLnBrk="1" hangingPunct="1"/>
            <a:endParaRPr lang="en-US" dirty="0" smtClean="0">
              <a:latin typeface="Calibri" charset="0"/>
              <a:cs typeface="Arial" charset="0"/>
            </a:endParaRPr>
          </a:p>
          <a:p>
            <a:pPr eaLnBrk="1" hangingPunct="1"/>
            <a:endParaRPr lang="en-US" dirty="0">
              <a:latin typeface="Calibri" charset="0"/>
              <a:cs typeface="Arial" charset="0"/>
            </a:endParaRPr>
          </a:p>
          <a:p>
            <a:pPr eaLnBrk="1" hangingPunct="1"/>
            <a:endParaRPr lang="en-US" dirty="0">
              <a:latin typeface="Calibri" charset="0"/>
              <a:cs typeface="Arial" charset="0"/>
            </a:endParaRPr>
          </a:p>
          <a:p>
            <a:pPr eaLnBrk="1" hangingPunct="1"/>
            <a:endParaRPr lang="en-US" dirty="0" smtClean="0">
              <a:latin typeface="Calibri" charset="0"/>
              <a:cs typeface="Arial" charset="0"/>
            </a:endParaRPr>
          </a:p>
          <a:p>
            <a:pPr eaLnBrk="1" hangingPunct="1"/>
            <a:endParaRPr lang="en-US" dirty="0">
              <a:latin typeface="Calibri" charset="0"/>
              <a:cs typeface="Arial" charset="0"/>
            </a:endParaRPr>
          </a:p>
          <a:p>
            <a:pPr eaLnBrk="1" hangingPunct="1"/>
            <a:r>
              <a:rPr lang="en-US" dirty="0">
                <a:latin typeface="Calibri" charset="0"/>
                <a:cs typeface="Arial" charset="0"/>
              </a:rPr>
              <a:t>We must disentangle velocity and acceleration</a:t>
            </a:r>
          </a:p>
          <a:p>
            <a:pPr eaLnBrk="1" hangingPunct="1"/>
            <a:endParaRPr lang="en-US" dirty="0">
              <a:latin typeface="Calibri" charset="0"/>
              <a:cs typeface="Arial" charset="0"/>
            </a:endParaRPr>
          </a:p>
        </p:txBody>
      </p:sp>
      <p:sp>
        <p:nvSpPr>
          <p:cNvPr id="6" name="Can 5"/>
          <p:cNvSpPr/>
          <p:nvPr/>
        </p:nvSpPr>
        <p:spPr bwMode="auto">
          <a:xfrm>
            <a:off x="3352800" y="2514600"/>
            <a:ext cx="1371600" cy="1143000"/>
          </a:xfrm>
          <a:prstGeom prst="can">
            <a:avLst>
              <a:gd name="adj" fmla="val 25000"/>
            </a:avLst>
          </a:prstGeom>
          <a:noFill/>
          <a:ln w="19050" cap="flat" cmpd="sng" algn="ctr">
            <a:solidFill>
              <a:schemeClr val="tx2"/>
            </a:solidFill>
            <a:prstDash val="solid"/>
            <a:round/>
            <a:headEnd type="triangle" w="med" len="med"/>
            <a:tailEnd type="triangle" w="med" len="med"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en-US">
              <a:ea typeface="Arial" charset="0"/>
            </a:endParaRPr>
          </a:p>
        </p:txBody>
      </p:sp>
      <p:sp>
        <p:nvSpPr>
          <p:cNvPr id="14" name="Cloud Callout 13"/>
          <p:cNvSpPr/>
          <p:nvPr/>
        </p:nvSpPr>
        <p:spPr bwMode="auto">
          <a:xfrm>
            <a:off x="3352800" y="2514600"/>
            <a:ext cx="1371600" cy="304800"/>
          </a:xfrm>
          <a:prstGeom prst="cloudCallout">
            <a:avLst/>
          </a:prstGeom>
          <a:solidFill>
            <a:srgbClr val="3333CC"/>
          </a:solidFill>
          <a:ln w="19050" cap="flat" cmpd="sng" algn="ctr">
            <a:solidFill>
              <a:schemeClr val="tx2"/>
            </a:solidFill>
            <a:prstDash val="solid"/>
            <a:round/>
            <a:headEnd type="triangle" w="med" len="med"/>
            <a:tailEnd type="triangle" w="med" len="med"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en-US">
              <a:ea typeface="Arial" charset="0"/>
            </a:endParaRPr>
          </a:p>
        </p:txBody>
      </p:sp>
      <p:sp>
        <p:nvSpPr>
          <p:cNvPr id="9" name="Down Arrow 8"/>
          <p:cNvSpPr/>
          <p:nvPr/>
        </p:nvSpPr>
        <p:spPr bwMode="auto">
          <a:xfrm>
            <a:off x="3581400" y="2819400"/>
            <a:ext cx="381000" cy="685800"/>
          </a:xfrm>
          <a:prstGeom prst="downArrow">
            <a:avLst/>
          </a:prstGeom>
          <a:noFill/>
          <a:ln w="19050" cap="flat" cmpd="sng" algn="ctr">
            <a:solidFill>
              <a:schemeClr val="tx2"/>
            </a:solidFill>
            <a:prstDash val="solid"/>
            <a:round/>
            <a:headEnd type="triangle" w="med" len="med"/>
            <a:tailEnd type="triangle" w="med" len="med"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en-US">
              <a:ea typeface="Arial" charset="0"/>
            </a:endParaRPr>
          </a:p>
        </p:txBody>
      </p:sp>
      <p:sp>
        <p:nvSpPr>
          <p:cNvPr id="11" name="Down Arrow 10"/>
          <p:cNvSpPr/>
          <p:nvPr/>
        </p:nvSpPr>
        <p:spPr bwMode="auto">
          <a:xfrm>
            <a:off x="4114800" y="2743200"/>
            <a:ext cx="381000" cy="685800"/>
          </a:xfrm>
          <a:prstGeom prst="downArrow">
            <a:avLst/>
          </a:prstGeom>
          <a:noFill/>
          <a:ln w="19050" cap="flat" cmpd="sng" algn="ctr">
            <a:solidFill>
              <a:schemeClr val="tx2"/>
            </a:solidFill>
            <a:prstDash val="solid"/>
            <a:round/>
            <a:headEnd type="triangle" w="med" len="med"/>
            <a:tailEnd type="triangle" w="med" len="med"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en-US">
              <a:ea typeface="Arial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352800" y="3657600"/>
            <a:ext cx="1282322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latin typeface="Calibri" charset="0"/>
                <a:cs typeface="Arial" charset="0"/>
              </a:rPr>
              <a:t>W	    N </a:t>
            </a:r>
          </a:p>
        </p:txBody>
      </p:sp>
    </p:spTree>
    <p:extLst>
      <p:ext uri="{BB962C8B-B14F-4D97-AF65-F5344CB8AC3E}">
        <p14:creationId xmlns:p14="http://schemas.microsoft.com/office/powerpoint/2010/main" val="1940091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227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Trebuchet MS" charset="0"/>
                <a:cs typeface="Arial" charset="0"/>
              </a:rPr>
              <a:t>Why doesn</a:t>
            </a:r>
            <a:r>
              <a:rPr lang="ja-JP" altLang="en-US">
                <a:latin typeface="Trebuchet MS" charset="0"/>
                <a:cs typeface="Arial" charset="0"/>
              </a:rPr>
              <a:t>’</a:t>
            </a:r>
            <a:r>
              <a:rPr lang="en-US">
                <a:latin typeface="Trebuchet MS" charset="0"/>
                <a:cs typeface="Arial" charset="0"/>
              </a:rPr>
              <a:t>t it fall?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8093" y="868082"/>
            <a:ext cx="8863634" cy="5347447"/>
          </a:xfrm>
        </p:spPr>
        <p:txBody>
          <a:bodyPr/>
          <a:lstStyle/>
          <a:p>
            <a:pPr eaLnBrk="1" hangingPunct="1"/>
            <a:r>
              <a:rPr lang="en-US" dirty="0">
                <a:latin typeface="Calibri" charset="0"/>
                <a:cs typeface="Arial" charset="0"/>
              </a:rPr>
              <a:t>We must disentangle velocity and acceleration</a:t>
            </a:r>
          </a:p>
          <a:p>
            <a:pPr eaLnBrk="1" hangingPunct="1"/>
            <a:endParaRPr lang="en-US" dirty="0">
              <a:latin typeface="Calibri" charset="0"/>
              <a:cs typeface="Arial" charset="0"/>
            </a:endParaRPr>
          </a:p>
          <a:p>
            <a:pPr eaLnBrk="1" hangingPunct="1"/>
            <a:endParaRPr lang="en-US" dirty="0">
              <a:latin typeface="Calibri" charset="0"/>
              <a:cs typeface="Arial" charset="0"/>
            </a:endParaRPr>
          </a:p>
          <a:p>
            <a:pPr eaLnBrk="1" hangingPunct="1"/>
            <a:endParaRPr lang="en-US" dirty="0">
              <a:latin typeface="Calibri" charset="0"/>
              <a:cs typeface="Arial" charset="0"/>
            </a:endParaRPr>
          </a:p>
          <a:p>
            <a:pPr eaLnBrk="1" hangingPunct="1"/>
            <a:endParaRPr lang="en-US" dirty="0" smtClean="0">
              <a:latin typeface="Calibri" charset="0"/>
              <a:cs typeface="Arial" charset="0"/>
            </a:endParaRPr>
          </a:p>
          <a:p>
            <a:pPr eaLnBrk="1" hangingPunct="1"/>
            <a:endParaRPr lang="en-US" dirty="0">
              <a:latin typeface="Calibri" charset="0"/>
              <a:cs typeface="Arial" charset="0"/>
            </a:endParaRPr>
          </a:p>
        </p:txBody>
      </p:sp>
      <p:sp>
        <p:nvSpPr>
          <p:cNvPr id="6" name="Can 5"/>
          <p:cNvSpPr/>
          <p:nvPr/>
        </p:nvSpPr>
        <p:spPr bwMode="auto">
          <a:xfrm>
            <a:off x="3352800" y="1680866"/>
            <a:ext cx="1371600" cy="1143000"/>
          </a:xfrm>
          <a:prstGeom prst="can">
            <a:avLst>
              <a:gd name="adj" fmla="val 25000"/>
            </a:avLst>
          </a:prstGeom>
          <a:noFill/>
          <a:ln w="19050" cap="flat" cmpd="sng" algn="ctr">
            <a:solidFill>
              <a:schemeClr val="tx2"/>
            </a:solidFill>
            <a:prstDash val="solid"/>
            <a:round/>
            <a:headEnd type="triangle" w="med" len="med"/>
            <a:tailEnd type="triangle" w="med" len="med"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en-US">
              <a:ea typeface="Arial" charset="0"/>
            </a:endParaRPr>
          </a:p>
        </p:txBody>
      </p:sp>
      <p:sp>
        <p:nvSpPr>
          <p:cNvPr id="14" name="Cloud Callout 13"/>
          <p:cNvSpPr/>
          <p:nvPr/>
        </p:nvSpPr>
        <p:spPr bwMode="auto">
          <a:xfrm>
            <a:off x="3352800" y="1680866"/>
            <a:ext cx="1371600" cy="304800"/>
          </a:xfrm>
          <a:prstGeom prst="cloudCallout">
            <a:avLst/>
          </a:prstGeom>
          <a:solidFill>
            <a:srgbClr val="3333CC"/>
          </a:solidFill>
          <a:ln w="19050" cap="flat" cmpd="sng" algn="ctr">
            <a:solidFill>
              <a:schemeClr val="tx2"/>
            </a:solidFill>
            <a:prstDash val="solid"/>
            <a:round/>
            <a:headEnd type="triangle" w="med" len="med"/>
            <a:tailEnd type="triangle" w="med" len="med"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en-US">
              <a:ea typeface="Arial" charset="0"/>
            </a:endParaRPr>
          </a:p>
        </p:txBody>
      </p:sp>
      <p:sp>
        <p:nvSpPr>
          <p:cNvPr id="9" name="Down Arrow 8"/>
          <p:cNvSpPr/>
          <p:nvPr/>
        </p:nvSpPr>
        <p:spPr bwMode="auto">
          <a:xfrm>
            <a:off x="3581400" y="1985666"/>
            <a:ext cx="381000" cy="685800"/>
          </a:xfrm>
          <a:prstGeom prst="downArrow">
            <a:avLst/>
          </a:prstGeom>
          <a:noFill/>
          <a:ln w="19050" cap="flat" cmpd="sng" algn="ctr">
            <a:solidFill>
              <a:schemeClr val="tx2"/>
            </a:solidFill>
            <a:prstDash val="solid"/>
            <a:round/>
            <a:headEnd type="triangle" w="med" len="med"/>
            <a:tailEnd type="triangle" w="med" len="med"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en-US">
              <a:ea typeface="Arial" charset="0"/>
            </a:endParaRPr>
          </a:p>
        </p:txBody>
      </p:sp>
      <p:sp>
        <p:nvSpPr>
          <p:cNvPr id="11" name="Down Arrow 10"/>
          <p:cNvSpPr/>
          <p:nvPr/>
        </p:nvSpPr>
        <p:spPr bwMode="auto">
          <a:xfrm>
            <a:off x="4114800" y="1909466"/>
            <a:ext cx="381000" cy="685800"/>
          </a:xfrm>
          <a:prstGeom prst="downArrow">
            <a:avLst/>
          </a:prstGeom>
          <a:noFill/>
          <a:ln w="19050" cap="flat" cmpd="sng" algn="ctr">
            <a:solidFill>
              <a:schemeClr val="tx2"/>
            </a:solidFill>
            <a:prstDash val="solid"/>
            <a:round/>
            <a:headEnd type="triangle" w="med" len="med"/>
            <a:tailEnd type="triangle" w="med" len="med"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en-US">
              <a:ea typeface="Arial" charset="0"/>
            </a:endParaRPr>
          </a:p>
        </p:txBody>
      </p:sp>
      <p:cxnSp>
        <p:nvCxnSpPr>
          <p:cNvPr id="53257" name="Straight Arrow Connector 12"/>
          <p:cNvCxnSpPr>
            <a:cxnSpLocks noChangeShapeType="1"/>
          </p:cNvCxnSpPr>
          <p:nvPr/>
        </p:nvCxnSpPr>
        <p:spPr bwMode="auto">
          <a:xfrm>
            <a:off x="4800600" y="2061866"/>
            <a:ext cx="1752600" cy="1588"/>
          </a:xfrm>
          <a:prstGeom prst="straightConnector1">
            <a:avLst/>
          </a:prstGeom>
          <a:noFill/>
          <a:ln w="19050">
            <a:solidFill>
              <a:srgbClr val="FF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" name="TextBox 1"/>
          <p:cNvSpPr txBox="1"/>
          <p:nvPr/>
        </p:nvSpPr>
        <p:spPr>
          <a:xfrm>
            <a:off x="6598934" y="1769478"/>
            <a:ext cx="370013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v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421935" y="2595266"/>
            <a:ext cx="549750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W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123232" y="2595266"/>
            <a:ext cx="400270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n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00479" y="3817706"/>
            <a:ext cx="894352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rgbClr val="FF0000"/>
                </a:solidFill>
                <a:latin typeface="Calibri" charset="0"/>
                <a:cs typeface="Arial" charset="0"/>
              </a:rPr>
              <a:t>Velocity to the right, it will want to continue straight unless </a:t>
            </a:r>
            <a:r>
              <a:rPr lang="en-US" sz="3200" dirty="0" smtClean="0">
                <a:solidFill>
                  <a:srgbClr val="FF0000"/>
                </a:solidFill>
                <a:latin typeface="Calibri" charset="0"/>
                <a:cs typeface="Arial" charset="0"/>
              </a:rPr>
              <a:t>acted upon </a:t>
            </a:r>
            <a:r>
              <a:rPr lang="en-US" sz="3200" dirty="0">
                <a:solidFill>
                  <a:srgbClr val="FF0000"/>
                </a:solidFill>
                <a:latin typeface="Calibri" charset="0"/>
                <a:cs typeface="Arial" charset="0"/>
              </a:rPr>
              <a:t>by a force (Newton</a:t>
            </a:r>
            <a:r>
              <a:rPr lang="ja-JP" altLang="en-US" sz="3200" dirty="0">
                <a:solidFill>
                  <a:srgbClr val="FF0000"/>
                </a:solidFill>
                <a:latin typeface="Calibri" charset="0"/>
                <a:cs typeface="Arial" charset="0"/>
              </a:rPr>
              <a:t>’</a:t>
            </a:r>
            <a:r>
              <a:rPr lang="en-US" sz="3200" dirty="0">
                <a:solidFill>
                  <a:srgbClr val="FF0000"/>
                </a:solidFill>
                <a:latin typeface="Calibri" charset="0"/>
                <a:cs typeface="Arial" charset="0"/>
              </a:rPr>
              <a:t>s First</a:t>
            </a:r>
            <a:r>
              <a:rPr lang="en-US" sz="3200" dirty="0" smtClean="0">
                <a:solidFill>
                  <a:srgbClr val="FF0000"/>
                </a:solidFill>
                <a:latin typeface="Calibri" charset="0"/>
                <a:cs typeface="Arial" charset="0"/>
              </a:rPr>
              <a:t>)</a:t>
            </a:r>
            <a:endParaRPr lang="en-US" sz="3200" dirty="0">
              <a:solidFill>
                <a:srgbClr val="FF0000"/>
              </a:solidFill>
              <a:latin typeface="Calibri" charset="0"/>
              <a:cs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16187" y="5133790"/>
            <a:ext cx="875554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err="1">
                <a:latin typeface="Calibri" charset="0"/>
                <a:cs typeface="Arial" charset="0"/>
              </a:rPr>
              <a:t>F</a:t>
            </a:r>
            <a:r>
              <a:rPr lang="en-US" sz="3200" baseline="-25000" dirty="0" err="1">
                <a:latin typeface="Calibri" charset="0"/>
                <a:cs typeface="Arial" charset="0"/>
              </a:rPr>
              <a:t>ext</a:t>
            </a:r>
            <a:r>
              <a:rPr lang="en-US" sz="3200" dirty="0">
                <a:latin typeface="Calibri" charset="0"/>
                <a:cs typeface="Arial" charset="0"/>
              </a:rPr>
              <a:t> down, meaning the path / velocity is curving downwards.  Acceleration is changing direction. </a:t>
            </a:r>
          </a:p>
        </p:txBody>
      </p:sp>
    </p:spTree>
    <p:extLst>
      <p:ext uri="{BB962C8B-B14F-4D97-AF65-F5344CB8AC3E}">
        <p14:creationId xmlns:p14="http://schemas.microsoft.com/office/powerpoint/2010/main" val="13921884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3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  <p:bldP spid="4" grpId="0"/>
      <p:bldP spid="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Checkpoint 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81854"/>
            <a:ext cx="4721529" cy="5347447"/>
          </a:xfrm>
        </p:spPr>
        <p:txBody>
          <a:bodyPr/>
          <a:lstStyle/>
          <a:p>
            <a:r>
              <a:rPr lang="en-US" sz="2800" dirty="0"/>
              <a:t>In the game of tetherball, a rope connects a ball to the top of a vertical pole as shown. In one case, a ball of mass m1 is attached to the rope. In the second case, a ball of mass m2 = 2 m1 is attached to the rope. Both tetherballs move along a horizontal circular path with the same constant speed.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28769" y="868082"/>
            <a:ext cx="4098339" cy="50038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87722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Checkpoint 4a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What is the tension T</a:t>
            </a:r>
            <a:r>
              <a:rPr lang="en-US" baseline="-25000" dirty="0"/>
              <a:t>1</a:t>
            </a:r>
            <a:r>
              <a:rPr lang="en-US" dirty="0"/>
              <a:t> in the rope with ball m</a:t>
            </a:r>
            <a:r>
              <a:rPr lang="en-US" baseline="-25000" dirty="0"/>
              <a:t>1</a:t>
            </a:r>
            <a:r>
              <a:rPr lang="en-US" dirty="0"/>
              <a:t> compared to the tension T</a:t>
            </a:r>
            <a:r>
              <a:rPr lang="en-US" baseline="-25000" dirty="0"/>
              <a:t>2</a:t>
            </a:r>
            <a:r>
              <a:rPr lang="en-US" dirty="0"/>
              <a:t> in the rope with ball m</a:t>
            </a:r>
            <a:r>
              <a:rPr lang="en-US" baseline="-25000" dirty="0"/>
              <a:t>2</a:t>
            </a:r>
            <a:r>
              <a:rPr lang="en-US" dirty="0"/>
              <a:t>, if the ropes make the same angle </a:t>
            </a:r>
            <a:r>
              <a:rPr lang="en-US" dirty="0" err="1"/>
              <a:t>θ</a:t>
            </a:r>
            <a:r>
              <a:rPr lang="en-US" dirty="0"/>
              <a:t> with the vertical pole in both cases?</a:t>
            </a:r>
            <a:endParaRPr lang="en-US" dirty="0" smtClean="0"/>
          </a:p>
          <a:p>
            <a:pPr lvl="1"/>
            <a:r>
              <a:rPr lang="en-US" dirty="0"/>
              <a:t>T</a:t>
            </a:r>
            <a:r>
              <a:rPr lang="en-US" baseline="-25000" dirty="0"/>
              <a:t>1</a:t>
            </a:r>
            <a:r>
              <a:rPr lang="en-US" dirty="0"/>
              <a:t> = T</a:t>
            </a:r>
            <a:r>
              <a:rPr lang="en-US" baseline="-25000" dirty="0"/>
              <a:t>2</a:t>
            </a:r>
          </a:p>
          <a:p>
            <a:pPr lvl="1"/>
            <a:r>
              <a:rPr lang="en-US" dirty="0"/>
              <a:t>T</a:t>
            </a:r>
            <a:r>
              <a:rPr lang="en-US" baseline="-25000" dirty="0"/>
              <a:t>1</a:t>
            </a:r>
            <a:r>
              <a:rPr lang="en-US" dirty="0"/>
              <a:t> = </a:t>
            </a:r>
            <a:r>
              <a:rPr lang="en-US" dirty="0" smtClean="0"/>
              <a:t>2 T</a:t>
            </a:r>
            <a:r>
              <a:rPr lang="en-US" baseline="-25000" dirty="0" smtClean="0"/>
              <a:t>2</a:t>
            </a:r>
            <a:endParaRPr lang="en-US" baseline="-25000" dirty="0"/>
          </a:p>
          <a:p>
            <a:pPr lvl="1"/>
            <a:r>
              <a:rPr lang="en-US" dirty="0"/>
              <a:t>T</a:t>
            </a:r>
            <a:r>
              <a:rPr lang="en-US" baseline="-25000" dirty="0"/>
              <a:t>1</a:t>
            </a:r>
            <a:r>
              <a:rPr lang="en-US" dirty="0"/>
              <a:t> </a:t>
            </a:r>
            <a:r>
              <a:rPr lang="en-US" dirty="0" smtClean="0"/>
              <a:t>= 0.5 T</a:t>
            </a:r>
            <a:r>
              <a:rPr lang="en-US" baseline="-25000" dirty="0" smtClean="0"/>
              <a:t>2</a:t>
            </a:r>
          </a:p>
          <a:p>
            <a:pPr lvl="1"/>
            <a:r>
              <a:rPr lang="en-US" dirty="0" smtClean="0"/>
              <a:t>None of the above.  </a:t>
            </a:r>
            <a:endParaRPr lang="en-US" dirty="0"/>
          </a:p>
          <a:p>
            <a:pPr lvl="1"/>
            <a:endParaRPr lang="en-US" dirty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43743" y="3948759"/>
            <a:ext cx="2133598" cy="16012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08223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Checkpoint 4a</a:t>
            </a:r>
            <a:endParaRPr lang="en-US" dirty="0"/>
          </a:p>
        </p:txBody>
      </p:sp>
      <p:sp>
        <p:nvSpPr>
          <p:cNvPr id="6" name="Oval 5"/>
          <p:cNvSpPr/>
          <p:nvPr/>
        </p:nvSpPr>
        <p:spPr>
          <a:xfrm>
            <a:off x="2606262" y="3584916"/>
            <a:ext cx="648559" cy="553909"/>
          </a:xfrm>
          <a:prstGeom prst="ellipse">
            <a:avLst/>
          </a:prstGeom>
          <a:noFill/>
          <a:ln w="38100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Arrow Connector 7"/>
          <p:cNvCxnSpPr>
            <a:stCxn id="6" idx="2"/>
          </p:cNvCxnSpPr>
          <p:nvPr/>
        </p:nvCxnSpPr>
        <p:spPr>
          <a:xfrm flipH="1" flipV="1">
            <a:off x="890285" y="3832928"/>
            <a:ext cx="1715977" cy="28943"/>
          </a:xfrm>
          <a:prstGeom prst="straightConnector1">
            <a:avLst/>
          </a:prstGeom>
          <a:ln>
            <a:solidFill>
              <a:srgbClr val="FF0000"/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1398390" y="3861871"/>
            <a:ext cx="505267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err="1" smtClean="0">
                <a:solidFill>
                  <a:srgbClr val="FF0000"/>
                </a:solidFill>
              </a:rPr>
              <a:t>T</a:t>
            </a:r>
            <a:r>
              <a:rPr lang="en-US" sz="3200" baseline="-25000" dirty="0" err="1">
                <a:solidFill>
                  <a:srgbClr val="FF0000"/>
                </a:solidFill>
              </a:rPr>
              <a:t>x</a:t>
            </a:r>
            <a:endParaRPr lang="en-US" sz="3200" dirty="0" smtClean="0">
              <a:solidFill>
                <a:srgbClr val="FF0000"/>
              </a:solidFill>
            </a:endParaRPr>
          </a:p>
        </p:txBody>
      </p:sp>
      <p:cxnSp>
        <p:nvCxnSpPr>
          <p:cNvPr id="13" name="Straight Arrow Connector 12"/>
          <p:cNvCxnSpPr>
            <a:stCxn id="6" idx="1"/>
          </p:cNvCxnSpPr>
          <p:nvPr/>
        </p:nvCxnSpPr>
        <p:spPr>
          <a:xfrm flipH="1" flipV="1">
            <a:off x="876774" y="1092326"/>
            <a:ext cx="1824467" cy="2573708"/>
          </a:xfrm>
          <a:prstGeom prst="straightConnector1">
            <a:avLst/>
          </a:prstGeom>
          <a:ln>
            <a:solidFill>
              <a:schemeClr val="tx1"/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V="1">
            <a:off x="890285" y="1200406"/>
            <a:ext cx="0" cy="2632522"/>
          </a:xfrm>
          <a:prstGeom prst="straightConnector1">
            <a:avLst/>
          </a:prstGeom>
          <a:ln>
            <a:solidFill>
              <a:srgbClr val="0000FF"/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327445" y="2092064"/>
            <a:ext cx="518091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0000FF"/>
                </a:solidFill>
              </a:rPr>
              <a:t>T</a:t>
            </a:r>
            <a:r>
              <a:rPr lang="en-US" sz="3200" baseline="-25000" dirty="0" smtClean="0">
                <a:solidFill>
                  <a:srgbClr val="0000FF"/>
                </a:solidFill>
              </a:rPr>
              <a:t>y</a:t>
            </a:r>
            <a:endParaRPr lang="en-US" sz="3200" dirty="0" smtClean="0">
              <a:solidFill>
                <a:srgbClr val="0000FF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742157" y="1799676"/>
            <a:ext cx="384641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T</a:t>
            </a:r>
          </a:p>
        </p:txBody>
      </p:sp>
      <p:cxnSp>
        <p:nvCxnSpPr>
          <p:cNvPr id="25" name="Straight Arrow Connector 24"/>
          <p:cNvCxnSpPr>
            <a:stCxn id="6" idx="4"/>
          </p:cNvCxnSpPr>
          <p:nvPr/>
        </p:nvCxnSpPr>
        <p:spPr>
          <a:xfrm>
            <a:off x="2930542" y="4138825"/>
            <a:ext cx="1483" cy="927415"/>
          </a:xfrm>
          <a:prstGeom prst="straightConnector1">
            <a:avLst/>
          </a:prstGeom>
          <a:ln>
            <a:solidFill>
              <a:srgbClr val="660066"/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2657150" y="5008353"/>
            <a:ext cx="549750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660066"/>
                </a:solidFill>
              </a:rPr>
              <a:t>W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5972144" y="1117481"/>
            <a:ext cx="1981632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u="sng" dirty="0" smtClean="0">
                <a:solidFill>
                  <a:srgbClr val="FF0000"/>
                </a:solidFill>
              </a:rPr>
              <a:t>X direction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5547224" y="4215814"/>
            <a:ext cx="3304210" cy="4616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(Same </a:t>
            </a:r>
            <a:r>
              <a:rPr lang="en-US" sz="2400" dirty="0">
                <a:solidFill>
                  <a:srgbClr val="FF0000"/>
                </a:solidFill>
              </a:rPr>
              <a:t>r</a:t>
            </a:r>
            <a:r>
              <a:rPr lang="en-US" sz="2400" dirty="0" smtClean="0">
                <a:solidFill>
                  <a:srgbClr val="FF0000"/>
                </a:solidFill>
              </a:rPr>
              <a:t>, same </a:t>
            </a:r>
            <a:r>
              <a:rPr lang="en-US" sz="2400" dirty="0" err="1" smtClean="0">
                <a:solidFill>
                  <a:srgbClr val="FF0000"/>
                </a:solidFill>
              </a:rPr>
              <a:t>θ</a:t>
            </a:r>
            <a:r>
              <a:rPr lang="en-US" sz="2400" dirty="0" smtClean="0">
                <a:solidFill>
                  <a:srgbClr val="FF0000"/>
                </a:solidFill>
              </a:rPr>
              <a:t>, same v)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413262" y="5071072"/>
            <a:ext cx="4457270" cy="1077218"/>
          </a:xfrm>
          <a:prstGeom prst="rect">
            <a:avLst/>
          </a:prstGeom>
          <a:noFill/>
          <a:ln>
            <a:solidFill>
              <a:srgbClr val="008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/>
              <a:t>Twice the m, Twice the </a:t>
            </a:r>
            <a:r>
              <a:rPr lang="en-US" sz="3200" dirty="0" smtClean="0"/>
              <a:t>T</a:t>
            </a:r>
            <a:endParaRPr lang="en-US" sz="3200" dirty="0" smtClean="0"/>
          </a:p>
          <a:p>
            <a:pPr algn="ctr"/>
            <a:r>
              <a:rPr lang="en-US" sz="3200" dirty="0" smtClean="0"/>
              <a:t>Answer B!</a:t>
            </a:r>
            <a:endParaRPr lang="en-US" sz="3200" dirty="0" smtClean="0"/>
          </a:p>
        </p:txBody>
      </p:sp>
      <p:sp>
        <p:nvSpPr>
          <p:cNvPr id="4" name="Arc 3"/>
          <p:cNvSpPr/>
          <p:nvPr/>
        </p:nvSpPr>
        <p:spPr>
          <a:xfrm>
            <a:off x="180924" y="270200"/>
            <a:ext cx="1418722" cy="1432057"/>
          </a:xfrm>
          <a:prstGeom prst="arc">
            <a:avLst>
              <a:gd name="adj1" fmla="val 3671848"/>
              <a:gd name="adj2" fmla="val 5495960"/>
            </a:avLst>
          </a:prstGeom>
          <a:ln>
            <a:solidFill>
              <a:schemeClr val="tx1"/>
            </a:solidFill>
            <a:headEnd type="non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914327" y="1627894"/>
            <a:ext cx="3483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/>
              <a:t>θ</a:t>
            </a:r>
            <a:endParaRPr lang="en-US" sz="2400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2606262" y="1061459"/>
            <a:ext cx="2158697" cy="1077218"/>
          </a:xfrm>
          <a:prstGeom prst="rect">
            <a:avLst/>
          </a:prstGeom>
          <a:noFill/>
          <a:ln>
            <a:solidFill>
              <a:srgbClr val="008000"/>
            </a:solidFill>
          </a:ln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0000FF"/>
                </a:solidFill>
              </a:rPr>
              <a:t>T</a:t>
            </a:r>
            <a:r>
              <a:rPr lang="en-US" sz="3200" baseline="-25000" dirty="0" smtClean="0">
                <a:solidFill>
                  <a:srgbClr val="0000FF"/>
                </a:solidFill>
              </a:rPr>
              <a:t>y </a:t>
            </a:r>
            <a:r>
              <a:rPr lang="en-US" sz="3200" dirty="0" smtClean="0"/>
              <a:t>= T </a:t>
            </a:r>
            <a:r>
              <a:rPr lang="en-US" sz="3200" dirty="0" err="1" smtClean="0"/>
              <a:t>cos</a:t>
            </a:r>
            <a:r>
              <a:rPr lang="en-US" sz="3200" dirty="0"/>
              <a:t>(</a:t>
            </a:r>
            <a:r>
              <a:rPr lang="en-US" sz="3200" dirty="0" err="1" smtClean="0"/>
              <a:t>θ</a:t>
            </a:r>
            <a:r>
              <a:rPr lang="en-US" sz="3200" dirty="0" smtClean="0"/>
              <a:t>)</a:t>
            </a:r>
            <a:endParaRPr lang="en-US" sz="3200" dirty="0">
              <a:solidFill>
                <a:srgbClr val="0000FF"/>
              </a:solidFill>
            </a:endParaRPr>
          </a:p>
          <a:p>
            <a:r>
              <a:rPr lang="en-US" sz="3200" dirty="0" err="1" smtClean="0">
                <a:solidFill>
                  <a:srgbClr val="FF0000"/>
                </a:solidFill>
              </a:rPr>
              <a:t>T</a:t>
            </a:r>
            <a:r>
              <a:rPr lang="en-US" sz="3200" baseline="-25000" dirty="0" err="1" smtClean="0">
                <a:solidFill>
                  <a:srgbClr val="FF0000"/>
                </a:solidFill>
              </a:rPr>
              <a:t>x</a:t>
            </a:r>
            <a:r>
              <a:rPr lang="en-US" sz="3200" baseline="-25000" dirty="0" smtClean="0">
                <a:solidFill>
                  <a:srgbClr val="0000FF"/>
                </a:solidFill>
              </a:rPr>
              <a:t> </a:t>
            </a:r>
            <a:r>
              <a:rPr lang="en-US" sz="3200" dirty="0"/>
              <a:t>= T </a:t>
            </a:r>
            <a:r>
              <a:rPr lang="en-US" sz="3200" dirty="0" smtClean="0"/>
              <a:t>sin(</a:t>
            </a:r>
            <a:r>
              <a:rPr lang="en-US" sz="3200" dirty="0" err="1" smtClean="0"/>
              <a:t>θ</a:t>
            </a:r>
            <a:r>
              <a:rPr lang="en-US" sz="3200" dirty="0" smtClean="0"/>
              <a:t>)</a:t>
            </a:r>
            <a:endParaRPr lang="en-US" sz="3200" dirty="0">
              <a:solidFill>
                <a:srgbClr val="0000FF"/>
              </a:solidFill>
            </a:endParaRPr>
          </a:p>
        </p:txBody>
      </p:sp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93344762"/>
              </p:ext>
            </p:extLst>
          </p:nvPr>
        </p:nvGraphicFramePr>
        <p:xfrm>
          <a:off x="5900697" y="2803954"/>
          <a:ext cx="2430813" cy="123354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66" name="Equation" r:id="rId3" imgW="850900" imgH="431800" progId="Equation.3">
                  <p:embed/>
                </p:oleObj>
              </mc:Choice>
              <mc:Fallback>
                <p:oleObj name="Equation" r:id="rId3" imgW="850900" imgH="4318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900697" y="2803954"/>
                        <a:ext cx="2430813" cy="123354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5" name="Straight Arrow Connector 14"/>
          <p:cNvCxnSpPr/>
          <p:nvPr/>
        </p:nvCxnSpPr>
        <p:spPr>
          <a:xfrm>
            <a:off x="4661515" y="1972456"/>
            <a:ext cx="1254418" cy="166221"/>
          </a:xfrm>
          <a:prstGeom prst="straightConnector1">
            <a:avLst/>
          </a:prstGeom>
          <a:ln>
            <a:solidFill>
              <a:srgbClr val="008000"/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19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62498011"/>
              </p:ext>
            </p:extLst>
          </p:nvPr>
        </p:nvGraphicFramePr>
        <p:xfrm>
          <a:off x="5915933" y="1627894"/>
          <a:ext cx="2415577" cy="10038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67" name="Equation" r:id="rId5" imgW="977900" imgH="406400" progId="Equation.3">
                  <p:embed/>
                </p:oleObj>
              </mc:Choice>
              <mc:Fallback>
                <p:oleObj name="Equation" r:id="rId5" imgW="977900" imgH="4064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5915933" y="1627894"/>
                        <a:ext cx="2415577" cy="100387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4943627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8" grpId="0"/>
      <p:bldP spid="23" grpId="0"/>
      <p:bldP spid="26" grpId="0"/>
      <p:bldP spid="29" grpId="0"/>
      <p:bldP spid="31" grpId="0"/>
      <p:bldP spid="3" grpId="0" animBg="1"/>
      <p:bldP spid="4" grpId="0" animBg="1"/>
      <p:bldP spid="7" grpId="0"/>
      <p:bldP spid="10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Checkpoint 4b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What </a:t>
            </a:r>
            <a:r>
              <a:rPr lang="en-US" sz="2800" dirty="0"/>
              <a:t>is the tension </a:t>
            </a:r>
            <a:r>
              <a:rPr lang="en-US" sz="2800" dirty="0" err="1">
                <a:solidFill>
                  <a:srgbClr val="0000FF"/>
                </a:solidFill>
              </a:rPr>
              <a:t>T</a:t>
            </a:r>
            <a:r>
              <a:rPr lang="en-US" sz="2800" baseline="-25000" dirty="0" err="1">
                <a:solidFill>
                  <a:srgbClr val="0000FF"/>
                </a:solidFill>
              </a:rPr>
              <a:t>long</a:t>
            </a:r>
            <a:r>
              <a:rPr lang="en-US" sz="2800" dirty="0"/>
              <a:t> in the long rope compared to the tension </a:t>
            </a:r>
            <a:r>
              <a:rPr lang="en-US" sz="2800" dirty="0" err="1">
                <a:solidFill>
                  <a:srgbClr val="FF0000"/>
                </a:solidFill>
              </a:rPr>
              <a:t>T</a:t>
            </a:r>
            <a:r>
              <a:rPr lang="en-US" sz="2800" baseline="-25000" dirty="0" err="1">
                <a:solidFill>
                  <a:srgbClr val="FF0000"/>
                </a:solidFill>
              </a:rPr>
              <a:t>short</a:t>
            </a:r>
            <a:r>
              <a:rPr lang="en-US" sz="2800" dirty="0"/>
              <a:t> in the shorter rope</a:t>
            </a:r>
            <a:r>
              <a:rPr lang="en-US" sz="2800" dirty="0" smtClean="0"/>
              <a:t>?</a:t>
            </a:r>
          </a:p>
          <a:p>
            <a:pPr lvl="1"/>
            <a:r>
              <a:rPr lang="en-US" sz="2400" dirty="0" err="1">
                <a:solidFill>
                  <a:srgbClr val="0000FF"/>
                </a:solidFill>
              </a:rPr>
              <a:t>T</a:t>
            </a:r>
            <a:r>
              <a:rPr lang="en-US" sz="2400" baseline="-25000" dirty="0" err="1">
                <a:solidFill>
                  <a:srgbClr val="0000FF"/>
                </a:solidFill>
              </a:rPr>
              <a:t>long</a:t>
            </a:r>
            <a:r>
              <a:rPr lang="en-US" sz="2400" dirty="0"/>
              <a:t> = </a:t>
            </a:r>
            <a:r>
              <a:rPr lang="en-US" sz="2400" dirty="0" err="1" smtClean="0">
                <a:solidFill>
                  <a:srgbClr val="FF0000"/>
                </a:solidFill>
              </a:rPr>
              <a:t>T</a:t>
            </a:r>
            <a:r>
              <a:rPr lang="en-US" sz="2400" baseline="-25000" dirty="0" err="1" smtClean="0">
                <a:solidFill>
                  <a:srgbClr val="FF0000"/>
                </a:solidFill>
              </a:rPr>
              <a:t>short</a:t>
            </a:r>
            <a:endParaRPr lang="en-US" sz="2400" baseline="-25000" dirty="0" smtClean="0">
              <a:solidFill>
                <a:srgbClr val="FF0000"/>
              </a:solidFill>
            </a:endParaRPr>
          </a:p>
          <a:p>
            <a:pPr lvl="2"/>
            <a:r>
              <a:rPr lang="en-US" dirty="0" smtClean="0">
                <a:solidFill>
                  <a:srgbClr val="000000"/>
                </a:solidFill>
              </a:rPr>
              <a:t>S</a:t>
            </a:r>
            <a:r>
              <a:rPr lang="en-US" dirty="0" smtClean="0">
                <a:solidFill>
                  <a:srgbClr val="000000"/>
                </a:solidFill>
              </a:rPr>
              <a:t>tudent Explanation</a:t>
            </a:r>
            <a:endParaRPr lang="en-US" dirty="0">
              <a:solidFill>
                <a:srgbClr val="000000"/>
              </a:solidFill>
            </a:endParaRPr>
          </a:p>
          <a:p>
            <a:pPr lvl="1"/>
            <a:r>
              <a:rPr lang="en-US" sz="2400" dirty="0" err="1">
                <a:solidFill>
                  <a:srgbClr val="0000FF"/>
                </a:solidFill>
              </a:rPr>
              <a:t>T</a:t>
            </a:r>
            <a:r>
              <a:rPr lang="en-US" sz="2400" baseline="-25000" dirty="0" err="1">
                <a:solidFill>
                  <a:srgbClr val="0000FF"/>
                </a:solidFill>
              </a:rPr>
              <a:t>long</a:t>
            </a:r>
            <a:r>
              <a:rPr lang="en-US" sz="2400" dirty="0"/>
              <a:t> &lt; </a:t>
            </a:r>
            <a:r>
              <a:rPr lang="en-US" sz="2400" dirty="0" err="1" smtClean="0">
                <a:solidFill>
                  <a:srgbClr val="FF0000"/>
                </a:solidFill>
              </a:rPr>
              <a:t>T</a:t>
            </a:r>
            <a:r>
              <a:rPr lang="en-US" sz="2400" baseline="-25000" dirty="0" err="1" smtClean="0">
                <a:solidFill>
                  <a:srgbClr val="FF0000"/>
                </a:solidFill>
              </a:rPr>
              <a:t>short</a:t>
            </a:r>
            <a:endParaRPr lang="en-US" sz="2400" baseline="-25000" dirty="0" smtClean="0">
              <a:solidFill>
                <a:srgbClr val="FF0000"/>
              </a:solidFill>
            </a:endParaRPr>
          </a:p>
          <a:p>
            <a:pPr lvl="2"/>
            <a:r>
              <a:rPr lang="en-US" dirty="0">
                <a:solidFill>
                  <a:srgbClr val="000000"/>
                </a:solidFill>
              </a:rPr>
              <a:t>Student </a:t>
            </a:r>
            <a:r>
              <a:rPr lang="en-US" dirty="0" smtClean="0">
                <a:solidFill>
                  <a:srgbClr val="000000"/>
                </a:solidFill>
              </a:rPr>
              <a:t>Explanation</a:t>
            </a:r>
            <a:endParaRPr lang="en-US" dirty="0">
              <a:solidFill>
                <a:srgbClr val="FF0000"/>
              </a:solidFill>
            </a:endParaRPr>
          </a:p>
          <a:p>
            <a:pPr lvl="1"/>
            <a:r>
              <a:rPr lang="en-US" sz="2400" dirty="0" err="1">
                <a:solidFill>
                  <a:srgbClr val="0000FF"/>
                </a:solidFill>
              </a:rPr>
              <a:t>T</a:t>
            </a:r>
            <a:r>
              <a:rPr lang="en-US" sz="2400" baseline="-25000" dirty="0" err="1">
                <a:solidFill>
                  <a:srgbClr val="0000FF"/>
                </a:solidFill>
              </a:rPr>
              <a:t>long</a:t>
            </a:r>
            <a:r>
              <a:rPr lang="en-US" sz="2400" dirty="0"/>
              <a:t> &gt; </a:t>
            </a:r>
            <a:r>
              <a:rPr lang="en-US" sz="2400" dirty="0" err="1" smtClean="0">
                <a:solidFill>
                  <a:srgbClr val="FF0000"/>
                </a:solidFill>
              </a:rPr>
              <a:t>T</a:t>
            </a:r>
            <a:r>
              <a:rPr lang="en-US" sz="2400" baseline="-25000" dirty="0" err="1" smtClean="0">
                <a:solidFill>
                  <a:srgbClr val="FF0000"/>
                </a:solidFill>
              </a:rPr>
              <a:t>short</a:t>
            </a:r>
            <a:endParaRPr lang="en-US" sz="2400" baseline="-25000" dirty="0" smtClean="0">
              <a:solidFill>
                <a:srgbClr val="FF0000"/>
              </a:solidFill>
            </a:endParaRPr>
          </a:p>
          <a:p>
            <a:pPr lvl="2"/>
            <a:r>
              <a:rPr lang="en-US" dirty="0">
                <a:solidFill>
                  <a:srgbClr val="000000"/>
                </a:solidFill>
              </a:rPr>
              <a:t>Student </a:t>
            </a:r>
            <a:r>
              <a:rPr lang="en-US" dirty="0" smtClean="0">
                <a:solidFill>
                  <a:srgbClr val="000000"/>
                </a:solidFill>
              </a:rPr>
              <a:t>Explanation</a:t>
            </a:r>
            <a:endParaRPr lang="en-US" dirty="0">
              <a:solidFill>
                <a:srgbClr val="FF0000"/>
              </a:solidFill>
            </a:endParaRPr>
          </a:p>
          <a:p>
            <a:pPr lvl="1"/>
            <a:r>
              <a:rPr lang="en-US" sz="2400" dirty="0"/>
              <a:t>None of the above</a:t>
            </a:r>
            <a:r>
              <a:rPr lang="en-US" sz="2400" dirty="0" smtClean="0"/>
              <a:t>.</a:t>
            </a:r>
          </a:p>
          <a:p>
            <a:pPr lvl="2"/>
            <a:r>
              <a:rPr lang="en-US" dirty="0">
                <a:solidFill>
                  <a:srgbClr val="000000"/>
                </a:solidFill>
              </a:rPr>
              <a:t>Student Explanation</a:t>
            </a:r>
          </a:p>
          <a:p>
            <a:pPr lvl="2"/>
            <a:endParaRPr lang="en-US" sz="1600" dirty="0"/>
          </a:p>
        </p:txBody>
      </p:sp>
      <p:sp>
        <p:nvSpPr>
          <p:cNvPr id="4" name="Rectangle 3"/>
          <p:cNvSpPr/>
          <p:nvPr/>
        </p:nvSpPr>
        <p:spPr>
          <a:xfrm>
            <a:off x="691536" y="2744483"/>
            <a:ext cx="3091721" cy="819530"/>
          </a:xfrm>
          <a:prstGeom prst="rect">
            <a:avLst/>
          </a:prstGeom>
          <a:noFill/>
          <a:ln w="38100" cmpd="sng">
            <a:solidFill>
              <a:srgbClr val="00CC99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260242" y="2104824"/>
            <a:ext cx="139550" cy="4036148"/>
          </a:xfrm>
          <a:prstGeom prst="rect">
            <a:avLst/>
          </a:prstGeom>
          <a:noFill/>
          <a:ln w="38100" cmpd="sng"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 flipH="1">
            <a:off x="7381078" y="2104824"/>
            <a:ext cx="879164" cy="1635586"/>
          </a:xfrm>
          <a:prstGeom prst="line">
            <a:avLst/>
          </a:prstGeom>
          <a:ln w="57150" cmpd="sng">
            <a:solidFill>
              <a:srgbClr val="FF0000"/>
            </a:solidFill>
            <a:headEnd type="non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>
            <a:endCxn id="14" idx="7"/>
          </p:cNvCxnSpPr>
          <p:nvPr/>
        </p:nvCxnSpPr>
        <p:spPr>
          <a:xfrm flipH="1">
            <a:off x="6823403" y="2104824"/>
            <a:ext cx="1436839" cy="2625874"/>
          </a:xfrm>
          <a:prstGeom prst="line">
            <a:avLst/>
          </a:prstGeom>
          <a:ln>
            <a:solidFill>
              <a:srgbClr val="0000FF"/>
            </a:solidFill>
            <a:headEnd type="non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6442241" y="4675512"/>
            <a:ext cx="446559" cy="376832"/>
          </a:xfrm>
          <a:prstGeom prst="ellipse">
            <a:avLst/>
          </a:prstGeom>
          <a:noFill/>
          <a:ln w="38100" cmpd="sng"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7019354" y="3740410"/>
            <a:ext cx="446559" cy="376832"/>
          </a:xfrm>
          <a:prstGeom prst="ellipse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6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96454219"/>
              </p:ext>
            </p:extLst>
          </p:nvPr>
        </p:nvGraphicFramePr>
        <p:xfrm>
          <a:off x="5011920" y="2860937"/>
          <a:ext cx="1524371" cy="10378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946" name="Equation" r:id="rId3" imgW="596900" imgH="406400" progId="Equation.3">
                  <p:embed/>
                </p:oleObj>
              </mc:Choice>
              <mc:Fallback>
                <p:oleObj name="Equation" r:id="rId3" imgW="596900" imgH="4064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011920" y="2860937"/>
                        <a:ext cx="1524371" cy="103787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8" name="Straight Arrow Connector 17"/>
          <p:cNvCxnSpPr/>
          <p:nvPr/>
        </p:nvCxnSpPr>
        <p:spPr>
          <a:xfrm>
            <a:off x="6236227" y="3564013"/>
            <a:ext cx="0" cy="432319"/>
          </a:xfrm>
          <a:prstGeom prst="straightConnector1">
            <a:avLst/>
          </a:prstGeom>
          <a:ln>
            <a:solidFill>
              <a:srgbClr val="FF0000"/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V="1">
            <a:off x="5011920" y="3138008"/>
            <a:ext cx="0" cy="426005"/>
          </a:xfrm>
          <a:prstGeom prst="straightConnector1">
            <a:avLst/>
          </a:prstGeom>
          <a:ln>
            <a:solidFill>
              <a:srgbClr val="FF0000"/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21" name="Object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07711077"/>
              </p:ext>
            </p:extLst>
          </p:nvPr>
        </p:nvGraphicFramePr>
        <p:xfrm>
          <a:off x="4617806" y="4623680"/>
          <a:ext cx="1524371" cy="10378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947" name="Equation" r:id="rId5" imgW="596900" imgH="406400" progId="Equation.3">
                  <p:embed/>
                </p:oleObj>
              </mc:Choice>
              <mc:Fallback>
                <p:oleObj name="Equation" r:id="rId5" imgW="596900" imgH="4064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617806" y="4623680"/>
                        <a:ext cx="1524371" cy="103787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2" name="Straight Arrow Connector 21"/>
          <p:cNvCxnSpPr/>
          <p:nvPr/>
        </p:nvCxnSpPr>
        <p:spPr>
          <a:xfrm flipV="1">
            <a:off x="5850007" y="5266756"/>
            <a:ext cx="0" cy="376481"/>
          </a:xfrm>
          <a:prstGeom prst="straightConnector1">
            <a:avLst/>
          </a:prstGeom>
          <a:ln>
            <a:solidFill>
              <a:srgbClr val="000090"/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4617440" y="4950276"/>
            <a:ext cx="366" cy="504721"/>
          </a:xfrm>
          <a:prstGeom prst="straightConnector1">
            <a:avLst/>
          </a:prstGeom>
          <a:ln>
            <a:solidFill>
              <a:srgbClr val="000090"/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736983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Title 30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>
                <a:latin typeface="Trebuchet MS" charset="0"/>
                <a:cs typeface="Arial" charset="0"/>
              </a:rPr>
              <a:t>Class </a:t>
            </a:r>
            <a:r>
              <a:rPr lang="en-US" dirty="0" smtClean="0">
                <a:latin typeface="Trebuchet MS" charset="0"/>
                <a:cs typeface="Arial" charset="0"/>
              </a:rPr>
              <a:t>Problem</a:t>
            </a:r>
            <a:endParaRPr lang="en-US" dirty="0">
              <a:latin typeface="Trebuchet MS" charset="0"/>
              <a:cs typeface="Arial" charset="0"/>
            </a:endParaRPr>
          </a:p>
        </p:txBody>
      </p:sp>
      <p:sp>
        <p:nvSpPr>
          <p:cNvPr id="32" name="Content Placeholder 31"/>
          <p:cNvSpPr>
            <a:spLocks noGrp="1"/>
          </p:cNvSpPr>
          <p:nvPr>
            <p:ph idx="1"/>
          </p:nvPr>
        </p:nvSpPr>
        <p:spPr>
          <a:prstGeom prst="rect">
            <a:avLst/>
          </a:prstGeom>
        </p:spPr>
        <p:txBody>
          <a:bodyPr>
            <a:normAutofit/>
          </a:bodyPr>
          <a:lstStyle/>
          <a:p>
            <a:pPr>
              <a:lnSpc>
                <a:spcPct val="70000"/>
              </a:lnSpc>
              <a:defRPr/>
            </a:pPr>
            <a:r>
              <a:rPr lang="en-US" dirty="0" smtClean="0">
                <a:latin typeface="Calibri" charset="0"/>
                <a:cs typeface="Arial" charset="0"/>
              </a:rPr>
              <a:t>A block is initially at rest on a ramp.  The ramp is inclined to an angle where the block just begins to move.  What </a:t>
            </a:r>
            <a:r>
              <a:rPr lang="en-US" dirty="0">
                <a:latin typeface="Calibri" charset="0"/>
                <a:cs typeface="Arial" charset="0"/>
              </a:rPr>
              <a:t>happens next?   </a:t>
            </a:r>
          </a:p>
        </p:txBody>
      </p:sp>
      <p:pic>
        <p:nvPicPr>
          <p:cNvPr id="69636" name="Picture 17" descr="ramp low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4817">
            <a:off x="5584826" y="2915255"/>
            <a:ext cx="2251075" cy="993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9637" name="Picture 20" descr="block rotate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1" y="2937480"/>
            <a:ext cx="514350" cy="446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TextBox 25"/>
          <p:cNvSpPr txBox="1"/>
          <p:nvPr/>
        </p:nvSpPr>
        <p:spPr>
          <a:xfrm>
            <a:off x="685800" y="3962400"/>
            <a:ext cx="8078554" cy="1200328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lvl1pPr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>
              <a:defRPr sz="24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defRPr sz="24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defRPr sz="24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defRPr sz="24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defRPr/>
            </a:pPr>
            <a:r>
              <a:rPr lang="en-US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A. The block slows down to a stop </a:t>
            </a:r>
          </a:p>
          <a:p>
            <a:pPr>
              <a:defRPr/>
            </a:pPr>
            <a:r>
              <a:rPr lang="en-US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B. The block moves down the ramp with a constant speed</a:t>
            </a:r>
          </a:p>
          <a:p>
            <a:pPr>
              <a:defRPr/>
            </a:pPr>
            <a:r>
              <a:rPr lang="en-US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C. It moves down the ramp with an increasing speed 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621119" y="5541387"/>
            <a:ext cx="2092840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LETS DO IT!</a:t>
            </a:r>
          </a:p>
        </p:txBody>
      </p:sp>
      <p:sp>
        <p:nvSpPr>
          <p:cNvPr id="10" name="Oval 13"/>
          <p:cNvSpPr>
            <a:spLocks noChangeArrowheads="1"/>
          </p:cNvSpPr>
          <p:nvPr/>
        </p:nvSpPr>
        <p:spPr bwMode="auto">
          <a:xfrm>
            <a:off x="304800" y="4648200"/>
            <a:ext cx="8458200" cy="652463"/>
          </a:xfrm>
          <a:prstGeom prst="ellipse">
            <a:avLst/>
          </a:prstGeom>
          <a:noFill/>
          <a:ln w="38100">
            <a:solidFill>
              <a:srgbClr val="339933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658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Title 30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>
                <a:latin typeface="Trebuchet MS" charset="0"/>
                <a:cs typeface="Arial" charset="0"/>
              </a:rPr>
              <a:t>Class </a:t>
            </a:r>
            <a:r>
              <a:rPr lang="en-US" dirty="0" smtClean="0">
                <a:latin typeface="Trebuchet MS" charset="0"/>
                <a:cs typeface="Arial" charset="0"/>
              </a:rPr>
              <a:t>Problem</a:t>
            </a:r>
            <a:endParaRPr lang="en-US" dirty="0">
              <a:latin typeface="Trebuchet MS" charset="0"/>
              <a:cs typeface="Arial" charset="0"/>
            </a:endParaRPr>
          </a:p>
        </p:txBody>
      </p:sp>
      <p:sp>
        <p:nvSpPr>
          <p:cNvPr id="68610" name="Content Placeholder 31"/>
          <p:cNvSpPr>
            <a:spLocks noGrp="1"/>
          </p:cNvSpPr>
          <p:nvPr>
            <p:ph idx="1"/>
          </p:nvPr>
        </p:nvSpPr>
        <p:spPr>
          <a:prstGeom prst="rect">
            <a:avLst/>
          </a:prstGeom>
        </p:spPr>
        <p:txBody>
          <a:bodyPr/>
          <a:lstStyle/>
          <a:p>
            <a:pPr>
              <a:lnSpc>
                <a:spcPct val="80000"/>
              </a:lnSpc>
              <a:defRPr/>
            </a:pPr>
            <a:r>
              <a:rPr lang="en-US" sz="2800" dirty="0">
                <a:latin typeface="Calibri" charset="0"/>
                <a:cs typeface="Arial" charset="0"/>
              </a:rPr>
              <a:t>A block now accelerating down the ramp. </a:t>
            </a:r>
            <a:endParaRPr lang="en-US" sz="2800" dirty="0" smtClean="0">
              <a:latin typeface="Calibri" charset="0"/>
              <a:cs typeface="Arial" charset="0"/>
            </a:endParaRPr>
          </a:p>
          <a:p>
            <a:pPr marL="0" indent="0">
              <a:lnSpc>
                <a:spcPct val="80000"/>
              </a:lnSpc>
              <a:buNone/>
              <a:defRPr/>
            </a:pPr>
            <a:r>
              <a:rPr lang="en-US" sz="2800" dirty="0">
                <a:latin typeface="Calibri" charset="0"/>
                <a:cs typeface="Arial" charset="0"/>
              </a:rPr>
              <a:t>	</a:t>
            </a:r>
            <a:r>
              <a:rPr lang="en-US" sz="2800" dirty="0" smtClean="0">
                <a:latin typeface="Calibri" charset="0"/>
                <a:cs typeface="Arial" charset="0"/>
              </a:rPr>
              <a:t>		 What </a:t>
            </a:r>
            <a:r>
              <a:rPr lang="en-US" sz="2800" dirty="0">
                <a:latin typeface="Calibri" charset="0"/>
                <a:cs typeface="Arial" charset="0"/>
              </a:rPr>
              <a:t>is the acceleration?</a:t>
            </a:r>
          </a:p>
          <a:p>
            <a:pPr marL="457200" lvl="1" indent="0">
              <a:lnSpc>
                <a:spcPct val="70000"/>
              </a:lnSpc>
              <a:buNone/>
              <a:defRPr/>
            </a:pPr>
            <a:r>
              <a:rPr lang="en-US" dirty="0" smtClean="0">
                <a:latin typeface="Calibri" charset="0"/>
                <a:cs typeface="Arial" charset="0"/>
              </a:rPr>
              <a:t>	</a:t>
            </a:r>
            <a:endParaRPr lang="en-US" sz="2300" dirty="0">
              <a:latin typeface="Calibri" charset="0"/>
              <a:cs typeface="Arial" charset="0"/>
            </a:endParaRPr>
          </a:p>
        </p:txBody>
      </p:sp>
      <p:pic>
        <p:nvPicPr>
          <p:cNvPr id="68612" name="Picture 17" descr="ramp low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4817">
            <a:off x="2563813" y="2819400"/>
            <a:ext cx="4840287" cy="2139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8613" name="Picture 20" descr="block rotate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5700" y="2590800"/>
            <a:ext cx="1104900" cy="96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8614" name="Straight Arrow Connector 6"/>
          <p:cNvCxnSpPr>
            <a:cxnSpLocks noChangeShapeType="1"/>
          </p:cNvCxnSpPr>
          <p:nvPr/>
        </p:nvCxnSpPr>
        <p:spPr bwMode="auto">
          <a:xfrm rot="5400000">
            <a:off x="2839244" y="4552156"/>
            <a:ext cx="2324100" cy="1588"/>
          </a:xfrm>
          <a:prstGeom prst="straightConnector1">
            <a:avLst/>
          </a:prstGeom>
          <a:noFill/>
          <a:ln w="38100">
            <a:solidFill>
              <a:schemeClr val="tx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5304" name="Straight Connector 16"/>
          <p:cNvCxnSpPr>
            <a:cxnSpLocks noChangeShapeType="1"/>
          </p:cNvCxnSpPr>
          <p:nvPr/>
        </p:nvCxnSpPr>
        <p:spPr bwMode="auto">
          <a:xfrm rot="10800000">
            <a:off x="2933700" y="5295900"/>
            <a:ext cx="1066800" cy="419100"/>
          </a:xfrm>
          <a:prstGeom prst="line">
            <a:avLst/>
          </a:pr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5305" name="Straight Connector 19"/>
          <p:cNvCxnSpPr>
            <a:cxnSpLocks noChangeShapeType="1"/>
          </p:cNvCxnSpPr>
          <p:nvPr/>
        </p:nvCxnSpPr>
        <p:spPr bwMode="auto">
          <a:xfrm rot="5400000" flipH="1" flipV="1">
            <a:off x="2514600" y="3810000"/>
            <a:ext cx="1905000" cy="1066800"/>
          </a:xfrm>
          <a:prstGeom prst="line">
            <a:avLst/>
          </a:prstGeom>
          <a:noFill/>
          <a:ln w="28575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68617" name="Group 23"/>
          <p:cNvGrpSpPr>
            <a:grpSpLocks/>
          </p:cNvGrpSpPr>
          <p:nvPr/>
        </p:nvGrpSpPr>
        <p:grpSpPr bwMode="auto">
          <a:xfrm>
            <a:off x="266700" y="4648200"/>
            <a:ext cx="869950" cy="1728788"/>
            <a:chOff x="170" y="3104"/>
            <a:chExt cx="548" cy="1089"/>
          </a:xfrm>
        </p:grpSpPr>
        <p:sp>
          <p:nvSpPr>
            <p:cNvPr id="27" name="Line 19"/>
            <p:cNvSpPr>
              <a:spLocks noChangeShapeType="1"/>
            </p:cNvSpPr>
            <p:nvPr/>
          </p:nvSpPr>
          <p:spPr bwMode="auto">
            <a:xfrm flipH="1">
              <a:off x="266" y="3224"/>
              <a:ext cx="218" cy="580"/>
            </a:xfrm>
            <a:prstGeom prst="line">
              <a:avLst/>
            </a:prstGeom>
            <a:noFill/>
            <a:ln w="19050">
              <a:solidFill>
                <a:schemeClr val="tx2"/>
              </a:solidFill>
              <a:round/>
              <a:headEnd type="triangle" w="med" len="med"/>
              <a:tailEnd/>
            </a:ln>
            <a:effectLst/>
            <a:extLst/>
          </p:spPr>
          <p:txBody>
            <a:bodyPr>
              <a:spAutoFit/>
            </a:bodyPr>
            <a:lstStyle/>
            <a:p>
              <a:pPr>
                <a:defRPr/>
              </a:pPr>
              <a:endParaRPr lang="en-US">
                <a:ea typeface="+mn-ea"/>
                <a:cs typeface="+mn-cs"/>
              </a:endParaRPr>
            </a:p>
          </p:txBody>
        </p:sp>
        <p:sp>
          <p:nvSpPr>
            <p:cNvPr id="28" name="Line 20"/>
            <p:cNvSpPr>
              <a:spLocks noChangeShapeType="1"/>
            </p:cNvSpPr>
            <p:nvPr/>
          </p:nvSpPr>
          <p:spPr bwMode="auto">
            <a:xfrm>
              <a:off x="259" y="3804"/>
              <a:ext cx="459" cy="170"/>
            </a:xfrm>
            <a:prstGeom prst="line">
              <a:avLst/>
            </a:prstGeom>
            <a:noFill/>
            <a:ln w="19050">
              <a:solidFill>
                <a:schemeClr val="tx2"/>
              </a:solidFill>
              <a:round/>
              <a:headEnd/>
              <a:tailEnd type="triangle" w="med" len="med"/>
            </a:ln>
            <a:effectLst/>
            <a:extLst/>
          </p:spPr>
          <p:txBody>
            <a:bodyPr wrap="none">
              <a:spAutoFit/>
            </a:bodyPr>
            <a:lstStyle/>
            <a:p>
              <a:pPr>
                <a:defRPr/>
              </a:pPr>
              <a:endParaRPr lang="en-US">
                <a:ea typeface="+mn-ea"/>
                <a:cs typeface="+mn-cs"/>
              </a:endParaRPr>
            </a:p>
          </p:txBody>
        </p:sp>
        <p:sp>
          <p:nvSpPr>
            <p:cNvPr id="68628" name="Text Box 21"/>
            <p:cNvSpPr txBox="1">
              <a:spLocks noChangeArrowheads="1"/>
            </p:cNvSpPr>
            <p:nvPr/>
          </p:nvSpPr>
          <p:spPr bwMode="auto">
            <a:xfrm>
              <a:off x="485" y="3902"/>
              <a:ext cx="202" cy="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bg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en-US" i="1">
                  <a:solidFill>
                    <a:schemeClr val="tx2"/>
                  </a:solidFill>
                  <a:effectLst/>
                  <a:latin typeface="Times New Roman" charset="0"/>
                  <a:cs typeface="Times New Roman" charset="0"/>
                </a:rPr>
                <a:t>x</a:t>
              </a:r>
            </a:p>
          </p:txBody>
        </p:sp>
        <p:sp>
          <p:nvSpPr>
            <p:cNvPr id="30" name="Text Box 22"/>
            <p:cNvSpPr txBox="1">
              <a:spLocks noChangeArrowheads="1"/>
            </p:cNvSpPr>
            <p:nvPr/>
          </p:nvSpPr>
          <p:spPr bwMode="auto">
            <a:xfrm>
              <a:off x="170" y="3104"/>
              <a:ext cx="202" cy="291"/>
            </a:xfrm>
            <a:prstGeom prst="rect">
              <a:avLst/>
            </a:prstGeom>
            <a:ln/>
            <a:ex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i="1" dirty="0">
                  <a:solidFill>
                    <a:schemeClr val="tx2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y</a:t>
              </a:r>
            </a:p>
          </p:txBody>
        </p:sp>
      </p:grpSp>
      <p:sp>
        <p:nvSpPr>
          <p:cNvPr id="33" name="Text Box 27"/>
          <p:cNvSpPr txBox="1">
            <a:spLocks noChangeArrowheads="1"/>
          </p:cNvSpPr>
          <p:nvPr/>
        </p:nvSpPr>
        <p:spPr bwMode="auto">
          <a:xfrm rot="1188828">
            <a:off x="2592388" y="5580063"/>
            <a:ext cx="1303337" cy="4603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>
            <a:spAutoFit/>
          </a:bodyPr>
          <a:lstStyle>
            <a:lvl1pPr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>
              <a:defRPr sz="24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defRPr sz="24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defRPr sz="24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defRPr sz="24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defRPr/>
            </a:pPr>
            <a:r>
              <a:rPr lang="en-US" i="1" smtClean="0">
                <a:solidFill>
                  <a:schemeClr val="tx2"/>
                </a:solidFill>
                <a:effectLst/>
                <a:latin typeface="Times New Roman" charset="0"/>
                <a:cs typeface="Times New Roman" charset="0"/>
              </a:rPr>
              <a:t>mg</a:t>
            </a:r>
            <a:r>
              <a:rPr lang="en-US" smtClean="0">
                <a:solidFill>
                  <a:schemeClr val="tx2"/>
                </a:solidFill>
                <a:effectLst/>
                <a:latin typeface="Times New Roman" charset="0"/>
                <a:cs typeface="Times New Roman" charset="0"/>
              </a:rPr>
              <a:t>sin</a:t>
            </a:r>
            <a:r>
              <a:rPr lang="en-US" smtClean="0">
                <a:solidFill>
                  <a:schemeClr val="tx2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(</a:t>
            </a:r>
            <a:r>
              <a:rPr lang="en-US" smtClean="0">
                <a:solidFill>
                  <a:schemeClr val="tx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Symbol" charset="0"/>
              </a:rPr>
              <a:t>q</a:t>
            </a:r>
            <a:r>
              <a:rPr lang="en-US" smtClean="0">
                <a:solidFill>
                  <a:schemeClr val="tx2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)</a:t>
            </a:r>
          </a:p>
        </p:txBody>
      </p:sp>
      <p:sp>
        <p:nvSpPr>
          <p:cNvPr id="68619" name="Text Box 24"/>
          <p:cNvSpPr txBox="1">
            <a:spLocks noChangeArrowheads="1"/>
          </p:cNvSpPr>
          <p:nvPr/>
        </p:nvSpPr>
        <p:spPr bwMode="auto">
          <a:xfrm>
            <a:off x="3962400" y="5638800"/>
            <a:ext cx="5778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i="1">
                <a:solidFill>
                  <a:schemeClr val="tx2"/>
                </a:solidFill>
                <a:effectLst/>
                <a:latin typeface="Times New Roman" charset="0"/>
                <a:cs typeface="Times New Roman" charset="0"/>
              </a:rPr>
              <a:t>mg</a:t>
            </a:r>
          </a:p>
        </p:txBody>
      </p:sp>
      <p:sp>
        <p:nvSpPr>
          <p:cNvPr id="55309" name="Rectangle 34"/>
          <p:cNvSpPr>
            <a:spLocks noChangeArrowheads="1"/>
          </p:cNvSpPr>
          <p:nvPr/>
        </p:nvSpPr>
        <p:spPr bwMode="auto">
          <a:xfrm rot="-3751626">
            <a:off x="2359819" y="4317206"/>
            <a:ext cx="13366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i="1">
                <a:solidFill>
                  <a:schemeClr val="tx2"/>
                </a:solidFill>
                <a:effectLst/>
                <a:latin typeface="Times New Roman" charset="0"/>
                <a:cs typeface="Times New Roman" charset="0"/>
              </a:rPr>
              <a:t>mg</a:t>
            </a:r>
            <a:r>
              <a:rPr lang="en-US">
                <a:solidFill>
                  <a:schemeClr val="tx2"/>
                </a:solidFill>
                <a:effectLst/>
                <a:latin typeface="Times New Roman" charset="0"/>
                <a:cs typeface="Times New Roman" charset="0"/>
              </a:rPr>
              <a:t>cos</a:t>
            </a:r>
            <a:r>
              <a:rPr lang="en-US" i="1">
                <a:solidFill>
                  <a:schemeClr val="tx2"/>
                </a:solidFill>
                <a:effectLst/>
              </a:rPr>
              <a:t>(</a:t>
            </a:r>
            <a:r>
              <a:rPr lang="en-US" i="1">
                <a:solidFill>
                  <a:schemeClr val="tx2"/>
                </a:solidFill>
                <a:effectLst/>
                <a:latin typeface="Symbol" charset="0"/>
              </a:rPr>
              <a:t>q</a:t>
            </a:r>
            <a:r>
              <a:rPr lang="en-US" i="1">
                <a:solidFill>
                  <a:schemeClr val="tx2"/>
                </a:solidFill>
                <a:effectLst/>
              </a:rPr>
              <a:t>)</a:t>
            </a:r>
          </a:p>
        </p:txBody>
      </p:sp>
      <p:sp>
        <p:nvSpPr>
          <p:cNvPr id="42" name="Rectangle 41"/>
          <p:cNvSpPr/>
          <p:nvPr/>
        </p:nvSpPr>
        <p:spPr>
          <a:xfrm>
            <a:off x="3657600" y="3695700"/>
            <a:ext cx="344488" cy="4619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i="1" dirty="0">
                <a:solidFill>
                  <a:schemeClr val="tx2"/>
                </a:solidFill>
                <a:effectLst/>
                <a:latin typeface="Symbol" charset="0"/>
                <a:cs typeface="Arial" charset="0"/>
              </a:rPr>
              <a:t>q</a:t>
            </a:r>
            <a:endParaRPr lang="en-US" dirty="0">
              <a:effectLst>
                <a:outerShdw blurRad="38100" dist="38100" dir="2700000" algn="tl">
                  <a:srgbClr val="DDDDDD"/>
                </a:outerShdw>
              </a:effectLst>
              <a:cs typeface="Arial" charset="0"/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5791200" y="4572000"/>
            <a:ext cx="344488" cy="4619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i="1">
                <a:solidFill>
                  <a:schemeClr val="tx2"/>
                </a:solidFill>
                <a:effectLst/>
                <a:latin typeface="Symbol" charset="0"/>
                <a:cs typeface="Arial" charset="0"/>
              </a:rPr>
              <a:t>q</a:t>
            </a:r>
            <a:endParaRPr lang="en-US">
              <a:effectLst>
                <a:outerShdw blurRad="38100" dist="38100" dir="2700000" algn="tl">
                  <a:srgbClr val="DDDDDD"/>
                </a:outerShdw>
              </a:effectLst>
              <a:cs typeface="Arial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791200" y="1949086"/>
            <a:ext cx="2706240" cy="12834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1">
              <a:lnSpc>
                <a:spcPct val="70000"/>
              </a:lnSpc>
              <a:defRPr/>
            </a:pPr>
            <a:r>
              <a:rPr lang="en-US" sz="3600" dirty="0" smtClean="0">
                <a:latin typeface="Calibri" charset="0"/>
                <a:cs typeface="Arial" charset="0"/>
              </a:rPr>
              <a:t>	m</a:t>
            </a:r>
            <a:r>
              <a:rPr lang="en-US" sz="3600" dirty="0">
                <a:latin typeface="Calibri" charset="0"/>
                <a:cs typeface="Arial" charset="0"/>
              </a:rPr>
              <a:t>= 10kg</a:t>
            </a:r>
          </a:p>
          <a:p>
            <a:pPr>
              <a:lnSpc>
                <a:spcPct val="70000"/>
              </a:lnSpc>
              <a:defRPr/>
            </a:pPr>
            <a:r>
              <a:rPr lang="en-US" sz="3600" dirty="0" smtClean="0">
                <a:latin typeface="Calibri" charset="0"/>
                <a:cs typeface="Arial" charset="0"/>
              </a:rPr>
              <a:t>		</a:t>
            </a:r>
            <a:r>
              <a:rPr lang="en-US" sz="3600" i="1" dirty="0" smtClean="0">
                <a:latin typeface="Symbol" charset="0"/>
                <a:cs typeface="Arial" charset="0"/>
              </a:rPr>
              <a:t>q = </a:t>
            </a:r>
            <a:r>
              <a:rPr lang="en-US" sz="3600" i="1" dirty="0">
                <a:latin typeface="Symbol" charset="0"/>
                <a:cs typeface="Arial" charset="0"/>
              </a:rPr>
              <a:t>20°</a:t>
            </a:r>
          </a:p>
          <a:p>
            <a:pPr>
              <a:lnSpc>
                <a:spcPct val="70000"/>
              </a:lnSpc>
              <a:defRPr/>
            </a:pPr>
            <a:r>
              <a:rPr lang="en-US" sz="3600" dirty="0" smtClean="0">
                <a:latin typeface="Calibri" charset="0"/>
                <a:cs typeface="Arial" charset="0"/>
              </a:rPr>
              <a:t>		</a:t>
            </a:r>
            <a:r>
              <a:rPr lang="en-US" sz="3600" dirty="0" err="1" smtClean="0">
                <a:latin typeface="Calibri" charset="0"/>
                <a:cs typeface="Arial" charset="0"/>
              </a:rPr>
              <a:t>μ</a:t>
            </a:r>
            <a:r>
              <a:rPr lang="en-US" sz="3600" baseline="-25000" dirty="0" err="1" smtClean="0">
                <a:latin typeface="Calibri" charset="0"/>
                <a:cs typeface="Arial" charset="0"/>
              </a:rPr>
              <a:t>s</a:t>
            </a:r>
            <a:r>
              <a:rPr lang="en-US" sz="3600" dirty="0">
                <a:latin typeface="Calibri" charset="0"/>
                <a:cs typeface="Arial" charset="0"/>
              </a:rPr>
              <a:t>=</a:t>
            </a:r>
            <a:r>
              <a:rPr lang="en-US" sz="3600" dirty="0" smtClean="0">
                <a:latin typeface="Calibri" charset="0"/>
                <a:cs typeface="Arial" charset="0"/>
              </a:rPr>
              <a:t>0.36</a:t>
            </a:r>
            <a:endParaRPr lang="en-US" sz="3600" dirty="0">
              <a:latin typeface="Calibri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9553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55309" grpId="0"/>
      <p:bldP spid="4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rebuchet MS" charset="0"/>
                <a:cs typeface="Arial" charset="0"/>
              </a:rPr>
              <a:t>Static </a:t>
            </a:r>
            <a:r>
              <a:rPr lang="en-US" dirty="0" err="1">
                <a:latin typeface="Trebuchet MS" charset="0"/>
                <a:cs typeface="Arial" charset="0"/>
              </a:rPr>
              <a:t>vs</a:t>
            </a:r>
            <a:r>
              <a:rPr lang="en-US" dirty="0">
                <a:latin typeface="Trebuchet MS" charset="0"/>
                <a:cs typeface="Arial" charset="0"/>
              </a:rPr>
              <a:t> Kinetic Friction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Calibri" charset="0"/>
                <a:cs typeface="Arial" charset="0"/>
              </a:rPr>
              <a:t>Kinetic Friction: </a:t>
            </a:r>
            <a:r>
              <a:rPr lang="en-US" dirty="0" err="1">
                <a:latin typeface="Calibri" charset="0"/>
                <a:cs typeface="Arial" charset="0"/>
              </a:rPr>
              <a:t>f</a:t>
            </a:r>
            <a:r>
              <a:rPr lang="en-US" baseline="-25000" dirty="0" err="1">
                <a:latin typeface="Calibri" charset="0"/>
                <a:cs typeface="Arial" charset="0"/>
              </a:rPr>
              <a:t>k</a:t>
            </a:r>
            <a:r>
              <a:rPr lang="en-US" dirty="0">
                <a:latin typeface="Calibri" charset="0"/>
                <a:cs typeface="Arial" charset="0"/>
              </a:rPr>
              <a:t> = </a:t>
            </a:r>
            <a:r>
              <a:rPr lang="en-US" dirty="0" err="1">
                <a:latin typeface="Calibri" charset="0"/>
                <a:cs typeface="Arial" charset="0"/>
              </a:rPr>
              <a:t>μ</a:t>
            </a:r>
            <a:r>
              <a:rPr lang="en-US" baseline="-25000" dirty="0" err="1">
                <a:latin typeface="Calibri" charset="0"/>
                <a:cs typeface="Arial" charset="0"/>
              </a:rPr>
              <a:t>k</a:t>
            </a:r>
            <a:r>
              <a:rPr lang="en-US" baseline="-25000" dirty="0">
                <a:latin typeface="Calibri" charset="0"/>
                <a:cs typeface="Arial" charset="0"/>
              </a:rPr>
              <a:t> </a:t>
            </a:r>
            <a:r>
              <a:rPr lang="en-US" dirty="0">
                <a:latin typeface="Calibri" charset="0"/>
                <a:cs typeface="Arial" charset="0"/>
              </a:rPr>
              <a:t>n</a:t>
            </a:r>
          </a:p>
          <a:p>
            <a:r>
              <a:rPr lang="en-US" dirty="0">
                <a:latin typeface="Calibri" charset="0"/>
                <a:cs typeface="Arial" charset="0"/>
              </a:rPr>
              <a:t>	The friction of a moving object</a:t>
            </a:r>
          </a:p>
          <a:p>
            <a:endParaRPr lang="en-US" dirty="0">
              <a:latin typeface="Calibri" charset="0"/>
              <a:cs typeface="Arial" charset="0"/>
            </a:endParaRPr>
          </a:p>
          <a:p>
            <a:r>
              <a:rPr lang="en-US" dirty="0">
                <a:latin typeface="Calibri" charset="0"/>
                <a:cs typeface="Arial" charset="0"/>
              </a:rPr>
              <a:t>Static Friction: </a:t>
            </a:r>
            <a:r>
              <a:rPr lang="en-US" dirty="0" err="1">
                <a:latin typeface="Calibri" charset="0"/>
                <a:cs typeface="Arial" charset="0"/>
              </a:rPr>
              <a:t>f</a:t>
            </a:r>
            <a:r>
              <a:rPr lang="en-US" baseline="-25000" dirty="0" err="1">
                <a:latin typeface="Calibri" charset="0"/>
                <a:cs typeface="Arial" charset="0"/>
              </a:rPr>
              <a:t>s</a:t>
            </a:r>
            <a:r>
              <a:rPr lang="en-US" dirty="0">
                <a:latin typeface="Calibri" charset="0"/>
                <a:cs typeface="Arial" charset="0"/>
              </a:rPr>
              <a:t> ≤ </a:t>
            </a:r>
            <a:r>
              <a:rPr lang="en-US" dirty="0" err="1">
                <a:latin typeface="Calibri" charset="0"/>
                <a:cs typeface="Arial" charset="0"/>
              </a:rPr>
              <a:t>μ</a:t>
            </a:r>
            <a:r>
              <a:rPr lang="en-US" baseline="-25000" dirty="0" err="1">
                <a:latin typeface="Calibri" charset="0"/>
                <a:cs typeface="Arial" charset="0"/>
              </a:rPr>
              <a:t>s</a:t>
            </a:r>
            <a:r>
              <a:rPr lang="en-US" dirty="0">
                <a:latin typeface="Calibri" charset="0"/>
                <a:cs typeface="Arial" charset="0"/>
              </a:rPr>
              <a:t> </a:t>
            </a:r>
            <a:r>
              <a:rPr lang="en-US" dirty="0" smtClean="0">
                <a:latin typeface="Calibri" charset="0"/>
                <a:cs typeface="Arial" charset="0"/>
              </a:rPr>
              <a:t>n</a:t>
            </a:r>
            <a:endParaRPr lang="en-US" dirty="0">
              <a:latin typeface="Calibri" charset="0"/>
              <a:cs typeface="Arial" charset="0"/>
            </a:endParaRPr>
          </a:p>
          <a:p>
            <a:r>
              <a:rPr lang="en-US" dirty="0">
                <a:latin typeface="Calibri" charset="0"/>
                <a:cs typeface="Arial" charset="0"/>
              </a:rPr>
              <a:t>	The friction of a stationary object</a:t>
            </a:r>
          </a:p>
          <a:p>
            <a:endParaRPr lang="en-US" dirty="0">
              <a:latin typeface="Calibri" charset="0"/>
              <a:cs typeface="Arial" charset="0"/>
            </a:endParaRPr>
          </a:p>
          <a:p>
            <a:r>
              <a:rPr lang="ja-JP" altLang="en-US" dirty="0">
                <a:latin typeface="Calibri" charset="0"/>
                <a:cs typeface="Arial" charset="0"/>
              </a:rPr>
              <a:t>“</a:t>
            </a:r>
            <a:r>
              <a:rPr lang="en-US" altLang="ja-JP" dirty="0">
                <a:latin typeface="Calibri" charset="0"/>
                <a:cs typeface="Arial" charset="0"/>
              </a:rPr>
              <a:t>It is harder to get something moving than it is to keep it moving.</a:t>
            </a:r>
            <a:r>
              <a:rPr lang="ja-JP" altLang="en-US" dirty="0">
                <a:latin typeface="Calibri" charset="0"/>
                <a:cs typeface="Arial" charset="0"/>
              </a:rPr>
              <a:t>”</a:t>
            </a:r>
            <a:r>
              <a:rPr lang="en-US" altLang="ja-JP" dirty="0">
                <a:latin typeface="Calibri" charset="0"/>
                <a:cs typeface="Arial" charset="0"/>
              </a:rPr>
              <a:t> </a:t>
            </a:r>
          </a:p>
          <a:p>
            <a:pPr algn="ctr"/>
            <a:r>
              <a:rPr lang="en-US" dirty="0" err="1">
                <a:latin typeface="Calibri" charset="0"/>
                <a:cs typeface="Arial" charset="0"/>
              </a:rPr>
              <a:t>μ</a:t>
            </a:r>
            <a:r>
              <a:rPr lang="en-US" baseline="-25000" dirty="0" err="1">
                <a:latin typeface="Calibri" charset="0"/>
                <a:cs typeface="Arial" charset="0"/>
              </a:rPr>
              <a:t>s</a:t>
            </a:r>
            <a:r>
              <a:rPr lang="en-US" baseline="-25000" dirty="0">
                <a:latin typeface="Calibri" charset="0"/>
                <a:cs typeface="Arial" charset="0"/>
              </a:rPr>
              <a:t> </a:t>
            </a:r>
            <a:r>
              <a:rPr lang="en-US" dirty="0">
                <a:latin typeface="Calibri" charset="0"/>
                <a:cs typeface="Arial" charset="0"/>
              </a:rPr>
              <a:t>&gt; </a:t>
            </a:r>
            <a:r>
              <a:rPr lang="en-US" dirty="0" err="1">
                <a:latin typeface="Calibri" charset="0"/>
                <a:cs typeface="Arial" charset="0"/>
              </a:rPr>
              <a:t>μ</a:t>
            </a:r>
            <a:r>
              <a:rPr lang="en-US" baseline="-25000" dirty="0" err="1">
                <a:latin typeface="Calibri" charset="0"/>
                <a:cs typeface="Arial" charset="0"/>
              </a:rPr>
              <a:t>k</a:t>
            </a:r>
            <a:endParaRPr lang="en-US" dirty="0">
              <a:latin typeface="Calibri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06738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Trebuchet MS" charset="0"/>
                <a:cs typeface="Arial" charset="0"/>
              </a:rPr>
              <a:t>What is μ?</a:t>
            </a:r>
          </a:p>
        </p:txBody>
      </p:sp>
      <p:sp>
        <p:nvSpPr>
          <p:cNvPr id="47106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en-US" dirty="0">
                <a:latin typeface="Calibri" charset="0"/>
                <a:cs typeface="Arial" charset="0"/>
              </a:rPr>
              <a:t>μ is the coefficient of friction (unit-less)</a:t>
            </a:r>
          </a:p>
          <a:p>
            <a:endParaRPr lang="en-US" dirty="0">
              <a:latin typeface="Calibri" charset="0"/>
              <a:cs typeface="Arial" charset="0"/>
            </a:endParaRPr>
          </a:p>
          <a:p>
            <a:r>
              <a:rPr lang="en-US" dirty="0">
                <a:latin typeface="Calibri" charset="0"/>
                <a:cs typeface="Arial" charset="0"/>
              </a:rPr>
              <a:t>It tells you how rough the surfaces are:</a:t>
            </a:r>
          </a:p>
          <a:p>
            <a:endParaRPr lang="en-US" dirty="0">
              <a:latin typeface="Calibri" charset="0"/>
              <a:cs typeface="Arial" charset="0"/>
            </a:endParaRPr>
          </a:p>
          <a:p>
            <a:endParaRPr lang="en-US" dirty="0">
              <a:latin typeface="Calibri" charset="0"/>
              <a:cs typeface="Arial" charset="0"/>
            </a:endParaRPr>
          </a:p>
          <a:p>
            <a:r>
              <a:rPr lang="en-US" dirty="0">
                <a:latin typeface="Calibri" charset="0"/>
                <a:cs typeface="Arial" charset="0"/>
              </a:rPr>
              <a:t>0.0001  			      </a:t>
            </a:r>
            <a:r>
              <a:rPr lang="en-US" dirty="0" smtClean="0">
                <a:latin typeface="Calibri" charset="0"/>
                <a:cs typeface="Arial" charset="0"/>
              </a:rPr>
              <a:t>			1   </a:t>
            </a:r>
            <a:r>
              <a:rPr lang="en-US" dirty="0">
                <a:latin typeface="Calibri" charset="0"/>
                <a:cs typeface="Arial" charset="0"/>
              </a:rPr>
              <a:t>		       </a:t>
            </a:r>
            <a:r>
              <a:rPr lang="en-US" dirty="0" smtClean="0">
                <a:latin typeface="Calibri" charset="0"/>
                <a:cs typeface="Arial" charset="0"/>
              </a:rPr>
              <a:t>	    </a:t>
            </a:r>
            <a:r>
              <a:rPr lang="en-US" dirty="0">
                <a:latin typeface="Calibri" charset="0"/>
                <a:cs typeface="Arial" charset="0"/>
              </a:rPr>
              <a:t>100+</a:t>
            </a:r>
          </a:p>
          <a:p>
            <a:r>
              <a:rPr lang="en-US" dirty="0">
                <a:latin typeface="Calibri" charset="0"/>
                <a:cs typeface="Arial" charset="0"/>
              </a:rPr>
              <a:t>Oily surface			rough table		sticky surface</a:t>
            </a:r>
          </a:p>
        </p:txBody>
      </p:sp>
    </p:spTree>
    <p:extLst>
      <p:ext uri="{BB962C8B-B14F-4D97-AF65-F5344CB8AC3E}">
        <p14:creationId xmlns:p14="http://schemas.microsoft.com/office/powerpoint/2010/main" val="2743307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Checkpoint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/>
              <a:t>A student is either pushing or pulling a 50-kg box along a carpeted platform. The box, however, remains at rest even though the student probes a number of setups, as shown. The coefficient of static friction between the box and the carpet is large.</a:t>
            </a:r>
            <a:endParaRPr lang="en-US" sz="2800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5950" y="3854944"/>
            <a:ext cx="5732589" cy="1927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66035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Checkpoint 1a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/>
              <a:t>Which </a:t>
            </a:r>
            <a:r>
              <a:rPr lang="en-US" sz="2800" dirty="0" smtClean="0"/>
              <a:t>of </a:t>
            </a:r>
            <a:r>
              <a:rPr lang="en-US" sz="2800" dirty="0"/>
              <a:t>the following options correctly ranks, from smallest to largest, the magnitude of the friction force on the box due to the carpeted platform for each setup</a:t>
            </a:r>
            <a:r>
              <a:rPr lang="en-US" sz="2800" dirty="0" smtClean="0"/>
              <a:t>?</a:t>
            </a:r>
            <a:endParaRPr lang="en-US" sz="2400" dirty="0"/>
          </a:p>
          <a:p>
            <a:pPr lvl="1"/>
            <a:r>
              <a:rPr lang="en-US" sz="2400" dirty="0"/>
              <a:t>C = D &lt; A &lt; B</a:t>
            </a:r>
          </a:p>
          <a:p>
            <a:pPr lvl="1"/>
            <a:r>
              <a:rPr lang="en-US" sz="2400" dirty="0"/>
              <a:t>D &lt; A = B &lt; C</a:t>
            </a:r>
          </a:p>
          <a:p>
            <a:pPr lvl="1"/>
            <a:r>
              <a:rPr lang="en-US" sz="2400" dirty="0"/>
              <a:t>C = D &lt; A = B</a:t>
            </a:r>
          </a:p>
          <a:p>
            <a:pPr lvl="1"/>
            <a:r>
              <a:rPr lang="en-US" sz="2400" dirty="0"/>
              <a:t>All the same </a:t>
            </a:r>
            <a:r>
              <a:rPr lang="en-US" sz="2400" dirty="0" smtClean="0"/>
              <a:t>carpeted </a:t>
            </a:r>
            <a:r>
              <a:rPr lang="en-US" sz="2400" dirty="0"/>
              <a:t>platform.</a:t>
            </a:r>
            <a:endParaRPr lang="en-US" sz="2400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42282" y="2560585"/>
            <a:ext cx="2133598" cy="160123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59816" y="4565170"/>
            <a:ext cx="5049820" cy="16975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41843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Checkpoint 1a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576987" y="1829880"/>
            <a:ext cx="1283608" cy="1133328"/>
          </a:xfrm>
          <a:prstGeom prst="rect">
            <a:avLst/>
          </a:prstGeom>
          <a:solidFill>
            <a:srgbClr val="008000"/>
          </a:solidFill>
          <a:ln w="38100" cmpd="sng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Arrow Connector 5"/>
          <p:cNvCxnSpPr/>
          <p:nvPr/>
        </p:nvCxnSpPr>
        <p:spPr>
          <a:xfrm flipV="1">
            <a:off x="4860595" y="1613607"/>
            <a:ext cx="1925412" cy="860237"/>
          </a:xfrm>
          <a:prstGeom prst="straightConnector1">
            <a:avLst/>
          </a:prstGeom>
          <a:ln>
            <a:solidFill>
              <a:srgbClr val="660066"/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4860595" y="2473844"/>
            <a:ext cx="1925412" cy="0"/>
          </a:xfrm>
          <a:prstGeom prst="line">
            <a:avLst/>
          </a:prstGeom>
          <a:ln>
            <a:solidFill>
              <a:srgbClr val="0000FF"/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V="1">
            <a:off x="6786007" y="1613607"/>
            <a:ext cx="0" cy="860237"/>
          </a:xfrm>
          <a:prstGeom prst="straightConnector1">
            <a:avLst/>
          </a:prstGeom>
          <a:ln>
            <a:solidFill>
              <a:srgbClr val="FF0000"/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H="1">
            <a:off x="1911028" y="2473844"/>
            <a:ext cx="1665959" cy="0"/>
          </a:xfrm>
          <a:prstGeom prst="line">
            <a:avLst/>
          </a:prstGeom>
          <a:ln>
            <a:solidFill>
              <a:schemeClr val="tx1"/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5803667" y="2473844"/>
            <a:ext cx="492443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err="1" smtClean="0">
                <a:solidFill>
                  <a:srgbClr val="0000FF"/>
                </a:solidFill>
              </a:rPr>
              <a:t>F</a:t>
            </a:r>
            <a:r>
              <a:rPr lang="en-US" sz="3200" baseline="-25000" dirty="0" err="1" smtClean="0">
                <a:solidFill>
                  <a:srgbClr val="0000FF"/>
                </a:solidFill>
              </a:rPr>
              <a:t>x</a:t>
            </a:r>
            <a:endParaRPr lang="en-US" sz="3200" dirty="0" smtClean="0">
              <a:solidFill>
                <a:srgbClr val="0000FF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798681" y="1720644"/>
            <a:ext cx="505267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err="1" smtClean="0">
                <a:solidFill>
                  <a:srgbClr val="FF0000"/>
                </a:solidFill>
              </a:rPr>
              <a:t>F</a:t>
            </a:r>
            <a:r>
              <a:rPr lang="en-US" sz="3200" baseline="-25000" dirty="0" err="1" smtClean="0">
                <a:solidFill>
                  <a:srgbClr val="FF0000"/>
                </a:solidFill>
              </a:rPr>
              <a:t>y</a:t>
            </a:r>
            <a:endParaRPr lang="en-US" sz="3200" dirty="0" smtClean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679919" y="1321219"/>
            <a:ext cx="373219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660066"/>
                </a:solidFill>
              </a:rPr>
              <a:t>F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2416278" y="1829880"/>
            <a:ext cx="416901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err="1" smtClean="0"/>
              <a:t>f</a:t>
            </a:r>
            <a:r>
              <a:rPr lang="en-US" sz="3200" baseline="-25000" dirty="0" err="1" smtClean="0"/>
              <a:t>s</a:t>
            </a:r>
            <a:endParaRPr lang="en-US" sz="3200" dirty="0" smtClean="0"/>
          </a:p>
        </p:txBody>
      </p:sp>
      <p:sp>
        <p:nvSpPr>
          <p:cNvPr id="17" name="TextBox 16"/>
          <p:cNvSpPr txBox="1"/>
          <p:nvPr/>
        </p:nvSpPr>
        <p:spPr>
          <a:xfrm>
            <a:off x="330200" y="3593935"/>
            <a:ext cx="1892766" cy="83099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2400" u="sng" dirty="0" smtClean="0"/>
              <a:t>Static Friction</a:t>
            </a:r>
          </a:p>
          <a:p>
            <a:pPr algn="ctr"/>
            <a:r>
              <a:rPr lang="en-US" sz="2400" dirty="0" err="1" smtClean="0"/>
              <a:t>f</a:t>
            </a:r>
            <a:r>
              <a:rPr lang="en-US" sz="2400" baseline="-25000" dirty="0" err="1" smtClean="0"/>
              <a:t>s</a:t>
            </a:r>
            <a:r>
              <a:rPr lang="en-US" sz="2400" dirty="0" smtClean="0"/>
              <a:t> </a:t>
            </a:r>
            <a:r>
              <a:rPr lang="en-US" sz="2400" dirty="0">
                <a:latin typeface="Calibri" charset="0"/>
                <a:cs typeface="Arial" charset="0"/>
              </a:rPr>
              <a:t>≤ </a:t>
            </a:r>
            <a:r>
              <a:rPr lang="en-US" sz="2400" dirty="0" err="1">
                <a:latin typeface="Calibri" charset="0"/>
                <a:cs typeface="Arial" charset="0"/>
              </a:rPr>
              <a:t>μ</a:t>
            </a:r>
            <a:r>
              <a:rPr lang="en-US" sz="2400" baseline="-25000" dirty="0" err="1">
                <a:latin typeface="Calibri" charset="0"/>
                <a:cs typeface="Arial" charset="0"/>
              </a:rPr>
              <a:t>s</a:t>
            </a:r>
            <a:r>
              <a:rPr lang="en-US" sz="2400" dirty="0">
                <a:latin typeface="Calibri" charset="0"/>
                <a:cs typeface="Arial" charset="0"/>
              </a:rPr>
              <a:t> n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2528496" y="3506484"/>
            <a:ext cx="65337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Maximum Static friction scales with normal force…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2677876" y="3985187"/>
            <a:ext cx="64583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…but anything less just opposes the force applied!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2918947" y="5263444"/>
            <a:ext cx="3134191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In this case: </a:t>
            </a:r>
            <a:r>
              <a:rPr lang="en-US" sz="3200" dirty="0" err="1" smtClean="0"/>
              <a:t>f</a:t>
            </a:r>
            <a:r>
              <a:rPr lang="en-US" sz="3200" baseline="-25000" dirty="0" err="1" smtClean="0"/>
              <a:t>s</a:t>
            </a:r>
            <a:r>
              <a:rPr lang="en-US" sz="3200" baseline="-25000" dirty="0" smtClean="0"/>
              <a:t> </a:t>
            </a:r>
            <a:r>
              <a:rPr lang="en-US" sz="3200" dirty="0" smtClean="0"/>
              <a:t>= </a:t>
            </a:r>
            <a:r>
              <a:rPr lang="en-US" sz="3200" dirty="0" err="1" smtClean="0">
                <a:solidFill>
                  <a:srgbClr val="0000FF"/>
                </a:solidFill>
              </a:rPr>
              <a:t>F</a:t>
            </a:r>
            <a:r>
              <a:rPr lang="en-US" sz="3200" baseline="-25000" dirty="0" err="1" smtClean="0">
                <a:solidFill>
                  <a:srgbClr val="0000FF"/>
                </a:solidFill>
              </a:rPr>
              <a:t>x</a:t>
            </a:r>
            <a:endParaRPr lang="en-US" sz="3200" dirty="0" smtClean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57237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7" grpId="0" animBg="1"/>
      <p:bldP spid="19" grpId="0"/>
      <p:bldP spid="20" grpId="0"/>
      <p:bldP spid="2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Checkpoint 1a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/>
              <a:t>Which </a:t>
            </a:r>
            <a:r>
              <a:rPr lang="en-US" sz="2800" dirty="0" smtClean="0"/>
              <a:t>of </a:t>
            </a:r>
            <a:r>
              <a:rPr lang="en-US" sz="2800" dirty="0"/>
              <a:t>the following options correctly ranks, from smallest to largest, the magnitude of the friction force on the box due to the carpeted platform for each setup</a:t>
            </a:r>
            <a:r>
              <a:rPr lang="en-US" sz="2800" dirty="0" smtClean="0"/>
              <a:t>?</a:t>
            </a:r>
            <a:endParaRPr lang="en-US" sz="2400" dirty="0"/>
          </a:p>
          <a:p>
            <a:pPr lvl="1"/>
            <a:r>
              <a:rPr lang="en-US" sz="2400" dirty="0"/>
              <a:t>C = D &lt; A &lt; B</a:t>
            </a:r>
          </a:p>
          <a:p>
            <a:pPr lvl="1"/>
            <a:r>
              <a:rPr lang="en-US" sz="2400" dirty="0"/>
              <a:t>D &lt; A = B &lt; </a:t>
            </a:r>
            <a:r>
              <a:rPr lang="en-US" sz="2400" dirty="0" smtClean="0"/>
              <a:t>C</a:t>
            </a:r>
            <a:endParaRPr lang="en-US" sz="2400" dirty="0"/>
          </a:p>
          <a:p>
            <a:pPr lvl="1"/>
            <a:r>
              <a:rPr lang="en-US" sz="2400" dirty="0"/>
              <a:t>C = D &lt; A = B</a:t>
            </a:r>
          </a:p>
          <a:p>
            <a:pPr lvl="1"/>
            <a:r>
              <a:rPr lang="en-US" sz="2400" dirty="0"/>
              <a:t>All the same </a:t>
            </a:r>
            <a:r>
              <a:rPr lang="en-US" sz="2400" dirty="0" smtClean="0"/>
              <a:t>carpeted </a:t>
            </a:r>
            <a:r>
              <a:rPr lang="en-US" sz="2400" dirty="0"/>
              <a:t>platform.</a:t>
            </a:r>
            <a:endParaRPr lang="en-US" sz="2400" dirty="0" smtClean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59816" y="4565170"/>
            <a:ext cx="5049820" cy="169753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248976" y="2892211"/>
            <a:ext cx="1646404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REVOTE!</a:t>
            </a:r>
          </a:p>
        </p:txBody>
      </p:sp>
      <p:sp>
        <p:nvSpPr>
          <p:cNvPr id="7" name="Rectangle 6"/>
          <p:cNvSpPr/>
          <p:nvPr/>
        </p:nvSpPr>
        <p:spPr>
          <a:xfrm>
            <a:off x="653816" y="3583828"/>
            <a:ext cx="2703280" cy="465268"/>
          </a:xfrm>
          <a:prstGeom prst="rect">
            <a:avLst/>
          </a:prstGeom>
          <a:noFill/>
          <a:ln w="38100" cmpd="sng">
            <a:solidFill>
              <a:srgbClr val="00CC99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21558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Checkpoint 1b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In </a:t>
            </a:r>
            <a:r>
              <a:rPr lang="en-US" sz="2800" dirty="0"/>
              <a:t>which case is the magnitude of the friction force on the box due to the carpeted platform larger</a:t>
            </a:r>
            <a:r>
              <a:rPr lang="en-US" sz="2800" dirty="0" smtClean="0"/>
              <a:t>?</a:t>
            </a:r>
          </a:p>
          <a:p>
            <a:pPr lvl="1"/>
            <a:r>
              <a:rPr lang="en-US" sz="2400" dirty="0" smtClean="0"/>
              <a:t>Case 1</a:t>
            </a:r>
          </a:p>
          <a:p>
            <a:pPr lvl="2"/>
            <a:r>
              <a:rPr lang="en-US" sz="1600" dirty="0" smtClean="0"/>
              <a:t>Student Explanation</a:t>
            </a:r>
          </a:p>
          <a:p>
            <a:pPr lvl="1"/>
            <a:r>
              <a:rPr lang="en-US" sz="2400" dirty="0" smtClean="0"/>
              <a:t>Case 2</a:t>
            </a:r>
          </a:p>
          <a:p>
            <a:pPr lvl="2"/>
            <a:r>
              <a:rPr lang="en-US" sz="1600" dirty="0" smtClean="0"/>
              <a:t>Student Explanation</a:t>
            </a:r>
          </a:p>
          <a:p>
            <a:pPr lvl="1"/>
            <a:r>
              <a:rPr lang="en-US" sz="2400" dirty="0" smtClean="0"/>
              <a:t>Both the same</a:t>
            </a:r>
          </a:p>
          <a:p>
            <a:pPr lvl="2"/>
            <a:r>
              <a:rPr lang="en-US" sz="1600" dirty="0" smtClean="0"/>
              <a:t>Student Explanation</a:t>
            </a:r>
            <a:endParaRPr lang="en-US" sz="1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00005" y="4411743"/>
            <a:ext cx="3158951" cy="181039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3443" y="4411743"/>
            <a:ext cx="2133598" cy="16012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57388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38100" cmpd="sng">
          <a:solidFill>
            <a:srgbClr val="00CC99"/>
          </a:solidFill>
        </a:ln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  <a:headEnd type="none"/>
          <a:tailEnd type="arrow"/>
        </a:ln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sz="3200" dirty="0" err="1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6325</TotalTime>
  <Words>1310</Words>
  <Application>Microsoft Macintosh PowerPoint</Application>
  <PresentationFormat>On-screen Show (4:3)</PresentationFormat>
  <Paragraphs>239</Paragraphs>
  <Slides>28</Slides>
  <Notes>0</Notes>
  <HiddenSlides>1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28</vt:i4>
      </vt:variant>
    </vt:vector>
  </HeadingPairs>
  <TitlesOfParts>
    <vt:vector size="31" baseType="lpstr">
      <vt:lpstr>Office Theme</vt:lpstr>
      <vt:lpstr>Equation</vt:lpstr>
      <vt:lpstr>Microsoft Equation</vt:lpstr>
      <vt:lpstr>Classical Mechanics  Lecture 8</vt:lpstr>
      <vt:lpstr>Things you asked about:</vt:lpstr>
      <vt:lpstr>Static vs Kinetic Friction</vt:lpstr>
      <vt:lpstr>What is μ?</vt:lpstr>
      <vt:lpstr>Checkpoint 1</vt:lpstr>
      <vt:lpstr>Checkpoint 1a</vt:lpstr>
      <vt:lpstr>Checkpoint 1a</vt:lpstr>
      <vt:lpstr>Checkpoint 1a</vt:lpstr>
      <vt:lpstr>Checkpoint 1b</vt:lpstr>
      <vt:lpstr>Checkpoint 1b</vt:lpstr>
      <vt:lpstr>Checkpoint 2</vt:lpstr>
      <vt:lpstr>Checkpoint 2</vt:lpstr>
      <vt:lpstr>Checkpoint answer B</vt:lpstr>
      <vt:lpstr>Checkpoint 2</vt:lpstr>
      <vt:lpstr>Checkpoint 2</vt:lpstr>
      <vt:lpstr>Checkpoint 3</vt:lpstr>
      <vt:lpstr>Centripetal Force</vt:lpstr>
      <vt:lpstr>Bucket</vt:lpstr>
      <vt:lpstr>Forces acting on the water:</vt:lpstr>
      <vt:lpstr>Forces acting on the water:</vt:lpstr>
      <vt:lpstr>Why doesn’t it fall?</vt:lpstr>
      <vt:lpstr>Why doesn’t it fall?</vt:lpstr>
      <vt:lpstr>Checkpoint 4</vt:lpstr>
      <vt:lpstr>Checkpoint 4a</vt:lpstr>
      <vt:lpstr>Checkpoint 4a</vt:lpstr>
      <vt:lpstr>Checkpoint 4b</vt:lpstr>
      <vt:lpstr>Class Problem</vt:lpstr>
      <vt:lpstr>Class Problem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Hamilton College</dc:creator>
  <cp:lastModifiedBy>Hamilton College</cp:lastModifiedBy>
  <cp:revision>76</cp:revision>
  <dcterms:created xsi:type="dcterms:W3CDTF">2015-05-06T20:10:32Z</dcterms:created>
  <dcterms:modified xsi:type="dcterms:W3CDTF">2015-08-01T05:51:04Z</dcterms:modified>
</cp:coreProperties>
</file>